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7" r:id="rId2"/>
    <p:sldId id="260" r:id="rId3"/>
    <p:sldId id="264" r:id="rId4"/>
    <p:sldId id="263" r:id="rId5"/>
    <p:sldId id="267" r:id="rId6"/>
    <p:sldId id="265" r:id="rId7"/>
    <p:sldId id="266"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90" r:id="rId30"/>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728" autoAdjust="0"/>
  </p:normalViewPr>
  <p:slideViewPr>
    <p:cSldViewPr>
      <p:cViewPr>
        <p:scale>
          <a:sx n="75" d="100"/>
          <a:sy n="75" d="100"/>
        </p:scale>
        <p:origin x="-1218"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6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636190-17FE-4A89-A914-03FC2CA7B43A}" type="datetimeFigureOut">
              <a:rPr lang="da-DK" smtClean="0"/>
              <a:pPr/>
              <a:t>25-10-2011</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AF76DF8-470A-4D10-91CE-6B01DCE168BB}" type="slidenum">
              <a:rPr lang="da-DK" smtClean="0"/>
              <a:pPr/>
              <a:t>‹nr.›</a:t>
            </a:fld>
            <a:endParaRPr lang="da-DK"/>
          </a:p>
        </p:txBody>
      </p:sp>
    </p:spTree>
    <p:extLst>
      <p:ext uri="{BB962C8B-B14F-4D97-AF65-F5344CB8AC3E}">
        <p14:creationId xmlns:p14="http://schemas.microsoft.com/office/powerpoint/2010/main" val="965082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ladsholder til sidefod 8"/>
          <p:cNvSpPr>
            <a:spLocks noGrp="1"/>
          </p:cNvSpPr>
          <p:nvPr>
            <p:ph type="ftr" sz="quarter" idx="4"/>
          </p:nvPr>
        </p:nvSpPr>
        <p:spPr>
          <a:xfrm>
            <a:off x="3886200" y="8686800"/>
            <a:ext cx="2971800" cy="457200"/>
          </a:xfrm>
          <a:prstGeom prst="rect">
            <a:avLst/>
          </a:prstGeom>
        </p:spPr>
        <p:txBody>
          <a:bodyPr vert="horz" lIns="91440" tIns="45720" rIns="91440" bIns="45720" rtlCol="0" anchor="b"/>
          <a:lstStyle>
            <a:lvl1pPr algn="l">
              <a:defRPr sz="1200"/>
            </a:lvl1pPr>
          </a:lstStyle>
          <a:p>
            <a:endParaRPr lang="da-DK" dirty="0"/>
          </a:p>
        </p:txBody>
      </p:sp>
      <p:sp>
        <p:nvSpPr>
          <p:cNvPr id="13" name="Pladsholder til diasbillede 12"/>
          <p:cNvSpPr>
            <a:spLocks noGrp="1" noRot="1" noChangeAspect="1"/>
          </p:cNvSpPr>
          <p:nvPr>
            <p:ph type="sldImg" idx="2"/>
          </p:nvPr>
        </p:nvSpPr>
        <p:spPr>
          <a:xfrm>
            <a:off x="0" y="0"/>
            <a:ext cx="1196752" cy="9144000"/>
          </a:xfrm>
          <a:prstGeom prst="rect">
            <a:avLst/>
          </a:prstGeom>
          <a:noFill/>
          <a:ln w="12700">
            <a:solidFill>
              <a:prstClr val="black"/>
            </a:solidFill>
          </a:ln>
        </p:spPr>
        <p:txBody>
          <a:bodyPr vert="horz" lIns="91440" tIns="45720" rIns="91440" bIns="45720" rtlCol="0" anchor="ctr"/>
          <a:lstStyle/>
          <a:p>
            <a:endParaRPr lang="da-DK"/>
          </a:p>
        </p:txBody>
      </p:sp>
    </p:spTree>
    <p:extLst>
      <p:ext uri="{BB962C8B-B14F-4D97-AF65-F5344CB8AC3E}">
        <p14:creationId xmlns:p14="http://schemas.microsoft.com/office/powerpoint/2010/main" val="1654237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26163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009419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969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808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747768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52759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77800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1480581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93245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3564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25-10-2011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3235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CE80F-D1AE-4E54-980A-ADEAE1A16DB9}" type="datetimeFigureOut">
              <a:rPr lang="da-DK" smtClean="0"/>
              <a:pPr/>
              <a:t>25-10-2011</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F43FF-D20D-4356-84DF-E87CFDADEC03}" type="slidenum">
              <a:rPr lang="da-DK" smtClean="0"/>
              <a:pPr/>
              <a:t>‹nr.›</a:t>
            </a:fld>
            <a:endParaRPr lang="da-DK"/>
          </a:p>
        </p:txBody>
      </p:sp>
    </p:spTree>
    <p:extLst>
      <p:ext uri="{BB962C8B-B14F-4D97-AF65-F5344CB8AC3E}">
        <p14:creationId xmlns:p14="http://schemas.microsoft.com/office/powerpoint/2010/main" val="1339054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kstboks 4"/>
          <p:cNvSpPr txBox="1"/>
          <p:nvPr/>
        </p:nvSpPr>
        <p:spPr>
          <a:xfrm>
            <a:off x="1062972" y="2228670"/>
            <a:ext cx="7344816"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Kapitel 2</a:t>
            </a:r>
          </a:p>
          <a:p>
            <a:pPr algn="ctr"/>
            <a:r>
              <a:rPr lang="da-DK" sz="3600" b="1" dirty="0" smtClean="0">
                <a:solidFill>
                  <a:srgbClr val="7030A0"/>
                </a:solidFill>
                <a:latin typeface="+mj-lt"/>
                <a:cs typeface="Arial" pitchFamily="34" charset="0"/>
              </a:rPr>
              <a:t>International proces- og privatret</a:t>
            </a:r>
          </a:p>
        </p:txBody>
      </p:sp>
    </p:spTree>
    <p:extLst>
      <p:ext uri="{BB962C8B-B14F-4D97-AF65-F5344CB8AC3E}">
        <p14:creationId xmlns:p14="http://schemas.microsoft.com/office/powerpoint/2010/main" val="1775928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 – ingen værnetingsaftale</a:t>
            </a:r>
          </a:p>
        </p:txBody>
      </p:sp>
      <p:sp>
        <p:nvSpPr>
          <p:cNvPr id="3" name="Tekstboks 2"/>
          <p:cNvSpPr txBox="1"/>
          <p:nvPr/>
        </p:nvSpPr>
        <p:spPr>
          <a:xfrm>
            <a:off x="467544" y="1052736"/>
            <a:ext cx="8602730" cy="5262979"/>
          </a:xfrm>
          <a:prstGeom prst="rect">
            <a:avLst/>
          </a:prstGeom>
          <a:noFill/>
        </p:spPr>
        <p:txBody>
          <a:bodyPr wrap="square" rtlCol="0">
            <a:spAutoFit/>
          </a:bodyPr>
          <a:lstStyle/>
          <a:p>
            <a:pPr fontAlgn="base"/>
            <a:r>
              <a:rPr lang="da-DK" sz="2800" b="1" dirty="0" smtClean="0"/>
              <a:t>Supplerende værneting </a:t>
            </a:r>
            <a:endParaRPr lang="da-DK" sz="2800" dirty="0" smtClean="0"/>
          </a:p>
          <a:p>
            <a:pPr fontAlgn="base"/>
            <a:endParaRPr lang="da-DK" sz="2800" dirty="0" smtClean="0"/>
          </a:p>
          <a:p>
            <a:pPr fontAlgn="base"/>
            <a:r>
              <a:rPr lang="da-DK" sz="2800" b="1" dirty="0" smtClean="0"/>
              <a:t>Kontraktværneting, jf. art. 5, nr. 1.</a:t>
            </a:r>
          </a:p>
          <a:p>
            <a:pPr marL="533400" indent="-355600">
              <a:buFont typeface="Arial" pitchFamily="34" charset="0"/>
              <a:buChar char="•"/>
            </a:pPr>
            <a:r>
              <a:rPr lang="da-DK" sz="2800" dirty="0" smtClean="0"/>
              <a:t>En person/virksomhed, der har hjemting på en medlemsstats område, kan sagsøges ved retten i en anden medlemsstat, hvis der er </a:t>
            </a:r>
            <a:r>
              <a:rPr lang="da-DK" sz="2800" b="1" dirty="0" smtClean="0"/>
              <a:t>kontraktværneting</a:t>
            </a:r>
            <a:r>
              <a:rPr lang="da-DK" sz="2800" dirty="0" smtClean="0"/>
              <a:t>. </a:t>
            </a:r>
          </a:p>
          <a:p>
            <a:pPr marL="533400" indent="-355600">
              <a:buFont typeface="Arial" pitchFamily="34" charset="0"/>
              <a:buChar char="•"/>
            </a:pPr>
            <a:r>
              <a:rPr lang="da-DK" sz="2800" dirty="0" smtClean="0"/>
              <a:t>Sagen skal handle om kontraktforhold, og hvor den forpligtelse, der ligger til grund for sagen, er opfyldt eller skal opfyldes i den pågældende medlemsstat, hvor sagen ønskes anlagt. Denne type værneting kaldes også for opfyldelsesværneting.</a:t>
            </a:r>
          </a:p>
          <a:p>
            <a:pPr marL="533400" lvl="0" indent="-355600">
              <a:buFont typeface="Arial" pitchFamily="34" charset="0"/>
              <a:buChar char="•"/>
            </a:pPr>
            <a:endParaRPr lang="da-DK" sz="28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 – ingen værnetingsaftale</a:t>
            </a:r>
          </a:p>
        </p:txBody>
      </p:sp>
      <p:sp>
        <p:nvSpPr>
          <p:cNvPr id="3" name="Tekstboks 2"/>
          <p:cNvSpPr txBox="1"/>
          <p:nvPr/>
        </p:nvSpPr>
        <p:spPr>
          <a:xfrm>
            <a:off x="467544" y="1052736"/>
            <a:ext cx="8602730" cy="6124754"/>
          </a:xfrm>
          <a:prstGeom prst="rect">
            <a:avLst/>
          </a:prstGeom>
          <a:noFill/>
        </p:spPr>
        <p:txBody>
          <a:bodyPr wrap="square" rtlCol="0">
            <a:spAutoFit/>
          </a:bodyPr>
          <a:lstStyle/>
          <a:p>
            <a:pPr fontAlgn="base"/>
            <a:r>
              <a:rPr lang="da-DK" sz="2800" b="1" dirty="0" smtClean="0"/>
              <a:t>Supplerende værneting </a:t>
            </a:r>
            <a:endParaRPr lang="da-DK" sz="2800" dirty="0" smtClean="0"/>
          </a:p>
          <a:p>
            <a:pPr fontAlgn="base"/>
            <a:endParaRPr lang="da-DK" sz="2800" dirty="0" smtClean="0"/>
          </a:p>
          <a:p>
            <a:pPr fontAlgn="base"/>
            <a:r>
              <a:rPr lang="da-DK" sz="2800" b="1" dirty="0" err="1" smtClean="0"/>
              <a:t>Deliktværneting</a:t>
            </a:r>
            <a:r>
              <a:rPr lang="da-DK" sz="2800" b="1" dirty="0" smtClean="0"/>
              <a:t>, jf. art. 5, nr. 3.</a:t>
            </a:r>
          </a:p>
          <a:p>
            <a:pPr marL="533400" indent="-355600">
              <a:buFont typeface="Arial" pitchFamily="34" charset="0"/>
              <a:buChar char="•"/>
            </a:pPr>
            <a:r>
              <a:rPr lang="da-DK" sz="2800" dirty="0" smtClean="0"/>
              <a:t>Sagsøgte kan sagsøges ved retten på det sted, hvor den skadegørende handling sker og får virkning, fx færdselsuheld og produktansvar. </a:t>
            </a:r>
          </a:p>
          <a:p>
            <a:pPr marL="533400" indent="-355600">
              <a:buFont typeface="Arial" pitchFamily="34" charset="0"/>
              <a:buChar char="•"/>
            </a:pPr>
            <a:r>
              <a:rPr lang="da-DK" sz="2800" dirty="0" smtClean="0"/>
              <a:t>Hvis der er tale om </a:t>
            </a:r>
            <a:r>
              <a:rPr lang="da-DK" sz="2800" dirty="0" err="1" smtClean="0"/>
              <a:t>distancedelikt</a:t>
            </a:r>
            <a:r>
              <a:rPr lang="da-DK" sz="2800" dirty="0" smtClean="0"/>
              <a:t>, som fx </a:t>
            </a:r>
            <a:r>
              <a:rPr lang="da-DK" sz="2800" dirty="0" err="1" smtClean="0"/>
              <a:t>grænseoverkridende</a:t>
            </a:r>
            <a:r>
              <a:rPr lang="da-DK" sz="2800" dirty="0" smtClean="0"/>
              <a:t> luft- eller vandforurening, hvor den skadegørende handling sker i et land, mens skaden/forureningen får virkning i et andet land, kan sagsøger vælge, i hvilken af de to lande sagen skal anlægges.</a:t>
            </a:r>
          </a:p>
          <a:p>
            <a:pPr marL="533400" indent="-355600">
              <a:buFont typeface="Arial" pitchFamily="34" charset="0"/>
              <a:buChar char="•"/>
            </a:pPr>
            <a:endParaRPr lang="da-DK" sz="2800" dirty="0" smtClean="0"/>
          </a:p>
          <a:p>
            <a:pPr marL="533400" lvl="0" indent="-355600">
              <a:buFont typeface="Arial" pitchFamily="34" charset="0"/>
              <a:buChar char="•"/>
            </a:pPr>
            <a:endParaRPr lang="da-DK" sz="28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 – ingen værnetingsaftale</a:t>
            </a:r>
          </a:p>
        </p:txBody>
      </p:sp>
      <p:sp>
        <p:nvSpPr>
          <p:cNvPr id="3" name="Tekstboks 2"/>
          <p:cNvSpPr txBox="1"/>
          <p:nvPr/>
        </p:nvSpPr>
        <p:spPr>
          <a:xfrm>
            <a:off x="467544" y="1052736"/>
            <a:ext cx="8602730" cy="3108543"/>
          </a:xfrm>
          <a:prstGeom prst="rect">
            <a:avLst/>
          </a:prstGeom>
          <a:noFill/>
        </p:spPr>
        <p:txBody>
          <a:bodyPr wrap="square" rtlCol="0">
            <a:spAutoFit/>
          </a:bodyPr>
          <a:lstStyle/>
          <a:p>
            <a:pPr fontAlgn="base"/>
            <a:r>
              <a:rPr lang="da-DK" sz="2800" b="1" dirty="0" smtClean="0"/>
              <a:t>Supplerende værneting </a:t>
            </a:r>
            <a:endParaRPr lang="da-DK" sz="2800" dirty="0" smtClean="0"/>
          </a:p>
          <a:p>
            <a:pPr fontAlgn="base"/>
            <a:endParaRPr lang="da-DK" sz="2800" dirty="0" smtClean="0"/>
          </a:p>
          <a:p>
            <a:pPr fontAlgn="base"/>
            <a:r>
              <a:rPr lang="da-DK" sz="2800" b="1" dirty="0" smtClean="0"/>
              <a:t>Filialværneting, jf. art. 5, nr. 5.</a:t>
            </a:r>
          </a:p>
          <a:p>
            <a:pPr marL="533400" indent="-355600">
              <a:buFont typeface="Arial" pitchFamily="34" charset="0"/>
              <a:buChar char="•"/>
            </a:pPr>
            <a:r>
              <a:rPr lang="da-DK" sz="2800" dirty="0" smtClean="0"/>
              <a:t>En virksomhed (hovedvirksomhed), der har sit hovedsæde i en af medlemsstaterne, kan sagsøges i en anden medlemsstat, hvis hovedvirksomheden har en filial, et agentur eller en lignende virksomhed der.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a:t>
            </a:r>
          </a:p>
        </p:txBody>
      </p:sp>
      <p:sp>
        <p:nvSpPr>
          <p:cNvPr id="3" name="Tekstboks 2"/>
          <p:cNvSpPr txBox="1"/>
          <p:nvPr/>
        </p:nvSpPr>
        <p:spPr>
          <a:xfrm>
            <a:off x="467544" y="1052736"/>
            <a:ext cx="8602730" cy="4985980"/>
          </a:xfrm>
          <a:prstGeom prst="rect">
            <a:avLst/>
          </a:prstGeom>
          <a:noFill/>
        </p:spPr>
        <p:txBody>
          <a:bodyPr wrap="square" rtlCol="0">
            <a:spAutoFit/>
          </a:bodyPr>
          <a:lstStyle/>
          <a:p>
            <a:pPr fontAlgn="base"/>
            <a:r>
              <a:rPr lang="da-DK" sz="2800" b="1" dirty="0" smtClean="0"/>
              <a:t>Ufravigelige værneting</a:t>
            </a:r>
          </a:p>
          <a:p>
            <a:endParaRPr lang="da-DK" sz="1000" dirty="0" smtClean="0"/>
          </a:p>
          <a:p>
            <a:r>
              <a:rPr lang="da-DK" sz="2800" dirty="0" err="1" smtClean="0"/>
              <a:t>Domsforordningen</a:t>
            </a:r>
            <a:r>
              <a:rPr lang="da-DK" sz="2800" dirty="0" smtClean="0"/>
              <a:t> indeholder nogle særlige afsnit om kompetence og værneting i sager om:</a:t>
            </a:r>
          </a:p>
          <a:p>
            <a:pPr marL="533400" lvl="0" indent="-355600">
              <a:buFont typeface="Arial" pitchFamily="34" charset="0"/>
              <a:buChar char="•"/>
            </a:pPr>
            <a:r>
              <a:rPr lang="da-DK" sz="2800" dirty="0" smtClean="0"/>
              <a:t>Forsikringsaftaler, jf. art. 8 – 14.</a:t>
            </a:r>
          </a:p>
          <a:p>
            <a:pPr marL="533400" lvl="0" indent="-355600">
              <a:buFont typeface="Arial" pitchFamily="34" charset="0"/>
              <a:buChar char="•"/>
            </a:pPr>
            <a:r>
              <a:rPr lang="da-DK" sz="2800" dirty="0" smtClean="0"/>
              <a:t>Forbrugeraftaler, jf. art. 15 – 17.</a:t>
            </a:r>
          </a:p>
          <a:p>
            <a:pPr marL="533400" lvl="0" indent="-355600">
              <a:buFont typeface="Arial" pitchFamily="34" charset="0"/>
              <a:buChar char="•"/>
            </a:pPr>
            <a:r>
              <a:rPr lang="da-DK" sz="2800" dirty="0" smtClean="0"/>
              <a:t>Individuelle arbejdsaftaler, jf. art. 18 - 21</a:t>
            </a:r>
          </a:p>
          <a:p>
            <a:r>
              <a:rPr lang="da-DK" sz="2800" dirty="0" smtClean="0"/>
              <a:t> </a:t>
            </a:r>
          </a:p>
          <a:p>
            <a:r>
              <a:rPr lang="da-DK" sz="2800" dirty="0" smtClean="0"/>
              <a:t>En værnetingsaftale kan tilsidesættes, hvis den er i strid med reglerne om værneting i forsikringsaftaler, forbrugeraftaler og individuelle arbejdsaftaler. </a:t>
            </a:r>
            <a:r>
              <a:rPr lang="da-DK" sz="2800" b="1" dirty="0" smtClean="0"/>
              <a:t> </a:t>
            </a:r>
            <a:endParaRPr lang="da-DK" sz="2800" dirty="0" smtClean="0"/>
          </a:p>
          <a:p>
            <a:pPr fontAlgn="base"/>
            <a:endParaRPr lang="da-DK" sz="28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a:t>
            </a:r>
          </a:p>
        </p:txBody>
      </p:sp>
      <p:sp>
        <p:nvSpPr>
          <p:cNvPr id="3" name="Tekstboks 2"/>
          <p:cNvSpPr txBox="1"/>
          <p:nvPr/>
        </p:nvSpPr>
        <p:spPr>
          <a:xfrm>
            <a:off x="467544" y="1052736"/>
            <a:ext cx="8602730" cy="5601533"/>
          </a:xfrm>
          <a:prstGeom prst="rect">
            <a:avLst/>
          </a:prstGeom>
          <a:noFill/>
        </p:spPr>
        <p:txBody>
          <a:bodyPr wrap="square" rtlCol="0">
            <a:spAutoFit/>
          </a:bodyPr>
          <a:lstStyle/>
          <a:p>
            <a:pPr fontAlgn="base"/>
            <a:r>
              <a:rPr lang="da-DK" sz="2800" b="1" dirty="0" smtClean="0"/>
              <a:t>Ufravigelige værneting</a:t>
            </a:r>
          </a:p>
          <a:p>
            <a:endParaRPr lang="da-DK" sz="1000" dirty="0" smtClean="0"/>
          </a:p>
          <a:p>
            <a:pPr lvl="0"/>
            <a:r>
              <a:rPr lang="da-DK" sz="2800" b="1" dirty="0" smtClean="0"/>
              <a:t>Forsikringssager</a:t>
            </a:r>
          </a:p>
          <a:p>
            <a:pPr marL="533400" lvl="0" indent="-355600">
              <a:buFont typeface="Arial" pitchFamily="34" charset="0"/>
              <a:buChar char="•"/>
            </a:pPr>
            <a:r>
              <a:rPr lang="da-DK" sz="2400" dirty="0" smtClean="0"/>
              <a:t>Forsikringstager sagsøger forsikringsgiver: Sagen anlægges der, hvor kunden (forsikringstager), sikrede eller begunstigede har sin bopæl, jf. art. 9, stk. 1, litra b. </a:t>
            </a:r>
          </a:p>
          <a:p>
            <a:pPr marL="533400" lvl="0" indent="-355600">
              <a:buFont typeface="Arial" pitchFamily="34" charset="0"/>
              <a:buChar char="•"/>
            </a:pPr>
            <a:r>
              <a:rPr lang="da-DK" sz="2400" dirty="0" smtClean="0"/>
              <a:t>Forsikringsgiver sagsøger forsikringstager, sikrede eller begunstigede: Sagen anlægges ved deres bopæl, jf. art. 12.</a:t>
            </a:r>
          </a:p>
          <a:p>
            <a:pPr lvl="0"/>
            <a:r>
              <a:rPr lang="da-DK" sz="2800" b="1" dirty="0" smtClean="0"/>
              <a:t>Forbrugeraftaler</a:t>
            </a:r>
          </a:p>
          <a:p>
            <a:pPr marL="533400" indent="-355600">
              <a:buFont typeface="Arial" pitchFamily="34" charset="0"/>
              <a:buChar char="•"/>
            </a:pPr>
            <a:r>
              <a:rPr lang="da-DK" sz="2400" dirty="0" smtClean="0"/>
              <a:t>Forbruger sagsøger erhvervsdrivende: Forbrugeren vælge mellem at sagsøge erhvervsdrivende i forbrugerens eget hjemland eller i den medlemsstat, hvor den erhvervsdrivende har sit hjemting, jf. art. 16, stk. 1. </a:t>
            </a:r>
          </a:p>
          <a:p>
            <a:pPr marL="533400" indent="-355600">
              <a:buFont typeface="Arial" pitchFamily="34" charset="0"/>
              <a:buChar char="•"/>
            </a:pPr>
            <a:r>
              <a:rPr lang="da-DK" sz="2400" dirty="0" smtClean="0"/>
              <a:t>Erhvervsdrivende sagsøger forbruger: Sagen kan kun anlægges ved retten i forbrugerens bopælsland, jf. art. 16, stk. 2.</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a:t>
            </a:r>
          </a:p>
        </p:txBody>
      </p:sp>
      <p:sp>
        <p:nvSpPr>
          <p:cNvPr id="3" name="Tekstboks 2"/>
          <p:cNvSpPr txBox="1"/>
          <p:nvPr/>
        </p:nvSpPr>
        <p:spPr>
          <a:xfrm>
            <a:off x="467544" y="1052736"/>
            <a:ext cx="8602730" cy="4985980"/>
          </a:xfrm>
          <a:prstGeom prst="rect">
            <a:avLst/>
          </a:prstGeom>
          <a:noFill/>
        </p:spPr>
        <p:txBody>
          <a:bodyPr wrap="square" rtlCol="0">
            <a:spAutoFit/>
          </a:bodyPr>
          <a:lstStyle/>
          <a:p>
            <a:pPr fontAlgn="base"/>
            <a:r>
              <a:rPr lang="da-DK" sz="2800" b="1" dirty="0" smtClean="0"/>
              <a:t>Ufravigelige værneting</a:t>
            </a:r>
          </a:p>
          <a:p>
            <a:endParaRPr lang="da-DK" sz="1000" dirty="0" smtClean="0"/>
          </a:p>
          <a:p>
            <a:pPr lvl="0"/>
            <a:r>
              <a:rPr lang="da-DK" sz="2800" b="1" dirty="0" smtClean="0"/>
              <a:t>Individuelle arbejdsaftaler</a:t>
            </a:r>
          </a:p>
          <a:p>
            <a:pPr marL="533400" indent="-355600">
              <a:buFont typeface="Arial" pitchFamily="34" charset="0"/>
              <a:buChar char="•"/>
            </a:pPr>
            <a:r>
              <a:rPr lang="da-DK" sz="2800" dirty="0" smtClean="0"/>
              <a:t>Arbejdstager sagsøger arbejdsgiver: Sagen anlægges enten en sag mod arbejdsgiveren ske enten i den medlemsstat, hvor arbejdsgiveren har sin bopæl eller i den medlemsstat, hvor arbejdstager (den ansatte) udfører sit arbejde. </a:t>
            </a:r>
          </a:p>
          <a:p>
            <a:pPr marL="533400" indent="-355600">
              <a:buFont typeface="Arial" pitchFamily="34" charset="0"/>
              <a:buChar char="•"/>
            </a:pPr>
            <a:r>
              <a:rPr lang="da-DK" sz="2800" dirty="0" smtClean="0"/>
              <a:t>Arbejdsgiver sagsøger arbejdstager: Sagen anlægges ved retten i den medlemsstat, hvor arbejdstageren bor, jf. art. 20.</a:t>
            </a:r>
          </a:p>
          <a:p>
            <a:pPr lvl="0"/>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a:t>
            </a:r>
          </a:p>
        </p:txBody>
      </p:sp>
      <p:sp>
        <p:nvSpPr>
          <p:cNvPr id="3" name="Tekstboks 2"/>
          <p:cNvSpPr txBox="1"/>
          <p:nvPr/>
        </p:nvSpPr>
        <p:spPr>
          <a:xfrm>
            <a:off x="467544" y="1052736"/>
            <a:ext cx="8602730" cy="5632311"/>
          </a:xfrm>
          <a:prstGeom prst="rect">
            <a:avLst/>
          </a:prstGeom>
          <a:noFill/>
        </p:spPr>
        <p:txBody>
          <a:bodyPr wrap="square" rtlCol="0">
            <a:spAutoFit/>
          </a:bodyPr>
          <a:lstStyle/>
          <a:p>
            <a:pPr lvl="0"/>
            <a:r>
              <a:rPr lang="da-DK" sz="2800" b="1" dirty="0" err="1" smtClean="0"/>
              <a:t>Enekompetence</a:t>
            </a:r>
            <a:r>
              <a:rPr lang="da-DK" sz="2800" b="1" dirty="0" smtClean="0"/>
              <a:t>:</a:t>
            </a:r>
          </a:p>
          <a:p>
            <a:pPr lvl="0"/>
            <a:r>
              <a:rPr lang="da-DK" sz="2600" dirty="0" smtClean="0"/>
              <a:t>I nogle tilfælde har domstolene i en bestemt stat </a:t>
            </a:r>
            <a:r>
              <a:rPr lang="da-DK" sz="2600" dirty="0" err="1" smtClean="0"/>
              <a:t>enekompe-tence</a:t>
            </a:r>
            <a:r>
              <a:rPr lang="da-DK" sz="2600" dirty="0" smtClean="0"/>
              <a:t> til at behandle sagen, uanset parternes bopæl, aftaler og lignende, jf. art. 22.</a:t>
            </a:r>
          </a:p>
          <a:p>
            <a:pPr lvl="0"/>
            <a:endParaRPr lang="da-DK" sz="1000" dirty="0" smtClean="0"/>
          </a:p>
          <a:p>
            <a:pPr lvl="0"/>
            <a:r>
              <a:rPr lang="da-DK" sz="2600" dirty="0" smtClean="0"/>
              <a:t>Sagen har særlig tilknytning til den pågældende stat, fx sager om:</a:t>
            </a:r>
          </a:p>
          <a:p>
            <a:pPr marL="533400" lvl="0" indent="-355600">
              <a:buFont typeface="Arial" pitchFamily="34" charset="0"/>
              <a:buChar char="•"/>
            </a:pPr>
            <a:r>
              <a:rPr lang="da-DK" sz="2400" dirty="0" smtClean="0"/>
              <a:t>Sager om rettigheder over fast ejendom, leje eller forpagtning af fast ejendom.</a:t>
            </a:r>
          </a:p>
          <a:p>
            <a:pPr marL="533400" lvl="0" indent="-355600">
              <a:buFont typeface="Arial" pitchFamily="34" charset="0"/>
              <a:buChar char="•"/>
            </a:pPr>
            <a:r>
              <a:rPr lang="da-DK" sz="2400" dirty="0" smtClean="0"/>
              <a:t>Sager om gyldighed, ugyldighed eller opløsning af selskaber og andre juridiske personer. </a:t>
            </a:r>
          </a:p>
          <a:p>
            <a:pPr marL="533400" lvl="0" indent="-355600">
              <a:buFont typeface="Arial" pitchFamily="34" charset="0"/>
              <a:buChar char="•"/>
            </a:pPr>
            <a:r>
              <a:rPr lang="da-DK" sz="2400" dirty="0" smtClean="0"/>
              <a:t>Sager om gyldigheden af indførelsen i offentlige registre.</a:t>
            </a:r>
          </a:p>
          <a:p>
            <a:pPr marL="533400" lvl="0" indent="-355600">
              <a:buFont typeface="Arial" pitchFamily="34" charset="0"/>
              <a:buChar char="•"/>
            </a:pPr>
            <a:r>
              <a:rPr lang="da-DK" sz="2400" dirty="0" smtClean="0"/>
              <a:t>Sager om registrering eller gyldighed af patenter, varemærker, design mv.</a:t>
            </a:r>
          </a:p>
          <a:p>
            <a:pPr marL="533400" lvl="0" indent="-355600">
              <a:buFont typeface="Arial" pitchFamily="34" charset="0"/>
              <a:buChar char="•"/>
            </a:pPr>
            <a:r>
              <a:rPr lang="da-DK" sz="2400" dirty="0" smtClean="0"/>
              <a:t> Sager om fuldbyrdelse af retsafgørelser</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endParaRPr lang="da-DK" sz="3600" b="1" dirty="0" smtClean="0">
              <a:solidFill>
                <a:srgbClr val="7030A0"/>
              </a:solidFill>
              <a:latin typeface="+mj-lt"/>
              <a:cs typeface="Arial" pitchFamily="34" charset="0"/>
            </a:endParaRPr>
          </a:p>
          <a:p>
            <a:pPr marL="742950" indent="-742950" algn="ctr"/>
            <a:r>
              <a:rPr lang="da-DK" sz="3600" b="1" dirty="0" smtClean="0">
                <a:solidFill>
                  <a:srgbClr val="7030A0"/>
                </a:solidFill>
                <a:latin typeface="+mj-lt"/>
                <a:cs typeface="Arial" pitchFamily="34" charset="0"/>
              </a:rPr>
              <a:t>1.2 Sagsøgte har hjemting uden for EU/EFTA</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4585871"/>
          </a:xfrm>
          <a:prstGeom prst="rect">
            <a:avLst/>
          </a:prstGeom>
          <a:noFill/>
        </p:spPr>
        <p:txBody>
          <a:bodyPr wrap="square" rtlCol="0">
            <a:spAutoFit/>
          </a:bodyPr>
          <a:lstStyle/>
          <a:p>
            <a:r>
              <a:rPr lang="da-DK" sz="2800" b="1" dirty="0" smtClean="0"/>
              <a:t>Retsplejelovens værnetingsregler:</a:t>
            </a:r>
          </a:p>
          <a:p>
            <a:r>
              <a:rPr lang="da-DK" sz="2400" dirty="0" smtClean="0"/>
              <a:t>Sager mod personer, selskaber, foreninger, private institutioner og andre sammenslutninger, der ikke har hjemting i Danmark eller EU/EFTA, kan anlægges her i landet, hvis sagen er omfattet af </a:t>
            </a:r>
          </a:p>
          <a:p>
            <a:endParaRPr lang="da-DK" sz="2400" dirty="0" smtClean="0"/>
          </a:p>
          <a:p>
            <a:pPr marL="533400" indent="-355600">
              <a:buFont typeface="Arial" pitchFamily="34" charset="0"/>
              <a:buChar char="•"/>
            </a:pPr>
            <a:r>
              <a:rPr lang="da-DK" sz="2400" dirty="0" smtClean="0"/>
              <a:t>Værnetingsreglerne i den danske retsplejelov (RPL), §§ 237, 238, stk. 2, 241, 242, 243 og 245.  (se fig. 2.2)</a:t>
            </a:r>
          </a:p>
          <a:p>
            <a:pPr marL="533400" indent="-355600"/>
            <a:endParaRPr lang="da-DK" sz="2400" dirty="0" smtClean="0"/>
          </a:p>
          <a:p>
            <a:pPr marL="533400" indent="-355600"/>
            <a:r>
              <a:rPr lang="da-DK" sz="2400" dirty="0" smtClean="0"/>
              <a:t>Disse værnetingsregler kaldes også for de primære værneting</a:t>
            </a:r>
          </a:p>
          <a:p>
            <a:endParaRPr lang="da-DK" sz="2400" dirty="0" smtClean="0"/>
          </a:p>
          <a:p>
            <a:pPr lvl="0"/>
            <a:endParaRPr lang="da-DK" sz="2400" dirty="0" smtClean="0"/>
          </a:p>
          <a:p>
            <a:pPr lvl="0"/>
            <a:endParaRPr lang="da-DK" sz="24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endParaRPr lang="da-DK" sz="3600" b="1" dirty="0" smtClean="0">
              <a:solidFill>
                <a:srgbClr val="7030A0"/>
              </a:solidFill>
              <a:latin typeface="+mj-lt"/>
              <a:cs typeface="Arial" pitchFamily="34" charset="0"/>
            </a:endParaRPr>
          </a:p>
          <a:p>
            <a:pPr marL="742950" indent="-742950" algn="ctr"/>
            <a:r>
              <a:rPr lang="da-DK" sz="3600" b="1" dirty="0" smtClean="0">
                <a:solidFill>
                  <a:srgbClr val="7030A0"/>
                </a:solidFill>
                <a:latin typeface="+mj-lt"/>
                <a:cs typeface="Arial" pitchFamily="34" charset="0"/>
              </a:rPr>
              <a:t>1.2 Sagsøgte har hjemting uden for EU/EFTA</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5109091"/>
          </a:xfrm>
          <a:prstGeom prst="rect">
            <a:avLst/>
          </a:prstGeom>
          <a:noFill/>
        </p:spPr>
        <p:txBody>
          <a:bodyPr wrap="square" rtlCol="0">
            <a:spAutoFit/>
          </a:bodyPr>
          <a:lstStyle/>
          <a:p>
            <a:r>
              <a:rPr lang="da-DK" sz="2800" b="1" dirty="0" smtClean="0"/>
              <a:t>Retsplejelovens værnetingsregler:</a:t>
            </a:r>
          </a:p>
          <a:p>
            <a:r>
              <a:rPr lang="da-DK" sz="2400" dirty="0" smtClean="0"/>
              <a:t>Hvis ingen af de primære værneting kan bruges, kan sagsøger anlægge sagen ved et af de </a:t>
            </a:r>
            <a:r>
              <a:rPr lang="da-DK" sz="2400" b="1" dirty="0" smtClean="0"/>
              <a:t>subsidiære værneting</a:t>
            </a:r>
            <a:r>
              <a:rPr lang="da-DK" sz="2400" dirty="0" smtClean="0"/>
              <a:t>:</a:t>
            </a:r>
          </a:p>
          <a:p>
            <a:endParaRPr lang="da-DK" sz="1000" b="1" dirty="0" smtClean="0"/>
          </a:p>
          <a:p>
            <a:pPr marL="533400" indent="-355600">
              <a:buFont typeface="Arial" pitchFamily="34" charset="0"/>
              <a:buChar char="•"/>
            </a:pPr>
            <a:r>
              <a:rPr lang="da-DK" sz="2400" b="1" dirty="0" smtClean="0"/>
              <a:t>Opholdsværneting</a:t>
            </a:r>
            <a:r>
              <a:rPr lang="da-DK" sz="2400" dirty="0" smtClean="0"/>
              <a:t>: Sagen kan anlægges det sted, hvor sagsøgte ved stævningens forkyndelse opholder sig, jf. RPL § 246, stk. 2. Opholdet kan være kortvarigt, fx et hotelophold, en hospitalsindlæggelse, en mellemlanding i lufthavnen mv.</a:t>
            </a:r>
          </a:p>
          <a:p>
            <a:pPr marL="533400" indent="-355600">
              <a:buFont typeface="Arial" pitchFamily="34" charset="0"/>
              <a:buChar char="•"/>
            </a:pPr>
            <a:r>
              <a:rPr lang="da-DK" sz="2400" b="1" dirty="0" smtClean="0"/>
              <a:t>Godsværneting</a:t>
            </a:r>
            <a:r>
              <a:rPr lang="da-DK" sz="2400" dirty="0" smtClean="0"/>
              <a:t>: Sagen kan anlægges det sted, hvor sagsøgte har gods, eller hvor det gods, kravet angår, befinder sig på </a:t>
            </a:r>
            <a:r>
              <a:rPr lang="da-DK" sz="2400" dirty="0" err="1" smtClean="0"/>
              <a:t>tids-punktet</a:t>
            </a:r>
            <a:r>
              <a:rPr lang="da-DK" sz="2400" dirty="0" smtClean="0"/>
              <a:t> for sagens anlæg, jf. RPL § 246, stk. 3. Ordet ”gods” er et bredt begreb, og kan omfatte stort set alle typer aktiver af økonomisk værdi, fx patentrettigheder, ting, penge, pengekrav mv.</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 Hvilken lov ?</a:t>
            </a:r>
          </a:p>
          <a:p>
            <a:pPr marL="742950" indent="-742950" algn="ctr"/>
            <a:r>
              <a:rPr lang="da-DK" sz="3600" b="1" dirty="0" smtClean="0">
                <a:solidFill>
                  <a:srgbClr val="7030A0"/>
                </a:solidFill>
                <a:latin typeface="+mj-lt"/>
                <a:cs typeface="Arial" pitchFamily="34" charset="0"/>
              </a:rPr>
              <a:t>Lovvalgsregler i </a:t>
            </a:r>
            <a:r>
              <a:rPr lang="da-DK" sz="3600" b="1" dirty="0" err="1" smtClean="0">
                <a:solidFill>
                  <a:srgbClr val="7030A0"/>
                </a:solidFill>
                <a:latin typeface="+mj-lt"/>
                <a:cs typeface="Arial" pitchFamily="34" charset="0"/>
              </a:rPr>
              <a:t>løsørekøb</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4401205"/>
          </a:xfrm>
          <a:prstGeom prst="rect">
            <a:avLst/>
          </a:prstGeom>
          <a:noFill/>
        </p:spPr>
        <p:txBody>
          <a:bodyPr wrap="square" rtlCol="0">
            <a:spAutoFit/>
          </a:bodyPr>
          <a:lstStyle/>
          <a:p>
            <a:r>
              <a:rPr lang="da-DK" sz="2800" dirty="0" smtClean="0"/>
              <a:t>Lovvalgsreglerne kommer i spil, når reglerne i sælgers og købers land er forskellige. </a:t>
            </a:r>
          </a:p>
          <a:p>
            <a:r>
              <a:rPr lang="da-DK" sz="2800" dirty="0" smtClean="0"/>
              <a:t>De regler Danmark anvender, når vi har en lovvalgs-konflikt:</a:t>
            </a:r>
            <a:endParaRPr lang="da-DK" sz="2800" b="1" dirty="0" smtClean="0"/>
          </a:p>
          <a:p>
            <a:endParaRPr lang="da-DK" sz="2800" b="1" dirty="0" smtClean="0"/>
          </a:p>
          <a:p>
            <a:pPr marL="533400" indent="-355600">
              <a:buFont typeface="Arial" pitchFamily="34" charset="0"/>
              <a:buChar char="•"/>
            </a:pPr>
            <a:r>
              <a:rPr lang="da-DK" sz="2800" dirty="0" smtClean="0"/>
              <a:t>Lovvalgsloven for internationale </a:t>
            </a:r>
            <a:r>
              <a:rPr lang="da-DK" sz="2800" dirty="0" err="1" smtClean="0"/>
              <a:t>løsørekøb</a:t>
            </a:r>
            <a:r>
              <a:rPr lang="da-DK" sz="2800" dirty="0" smtClean="0"/>
              <a:t> (LKBL) </a:t>
            </a:r>
          </a:p>
          <a:p>
            <a:pPr marL="533400" indent="-355600">
              <a:buFont typeface="Arial" pitchFamily="34" charset="0"/>
              <a:buChar char="•"/>
            </a:pPr>
            <a:r>
              <a:rPr lang="da-DK" sz="2800" dirty="0" err="1" smtClean="0"/>
              <a:t>Kontraktskonventionen</a:t>
            </a:r>
            <a:r>
              <a:rPr lang="da-DK" sz="2800" dirty="0" smtClean="0"/>
              <a:t> (KKV)</a:t>
            </a:r>
          </a:p>
          <a:p>
            <a:endParaRPr lang="da-DK" sz="2800" dirty="0" smtClean="0"/>
          </a:p>
          <a:p>
            <a:endParaRPr lang="da-DK" sz="2800" b="1" dirty="0" smtClean="0"/>
          </a:p>
          <a:p>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International proces- og privatret</a:t>
            </a:r>
          </a:p>
        </p:txBody>
      </p:sp>
      <p:sp>
        <p:nvSpPr>
          <p:cNvPr id="3" name="Tekstboks 2"/>
          <p:cNvSpPr txBox="1"/>
          <p:nvPr/>
        </p:nvSpPr>
        <p:spPr>
          <a:xfrm>
            <a:off x="467544" y="1340768"/>
            <a:ext cx="8602730" cy="5293757"/>
          </a:xfrm>
          <a:prstGeom prst="rect">
            <a:avLst/>
          </a:prstGeom>
          <a:noFill/>
        </p:spPr>
        <p:txBody>
          <a:bodyPr wrap="square" rtlCol="0">
            <a:spAutoFit/>
          </a:bodyPr>
          <a:lstStyle/>
          <a:p>
            <a:r>
              <a:rPr lang="da-DK" sz="3600" b="1" dirty="0" smtClean="0">
                <a:cs typeface="Arial" pitchFamily="34" charset="0"/>
              </a:rPr>
              <a:t>I kapitel 2 gennemgås:</a:t>
            </a:r>
          </a:p>
          <a:p>
            <a:endParaRPr lang="da-DK" sz="2000" b="1" dirty="0" smtClean="0">
              <a:cs typeface="Arial" pitchFamily="34" charset="0"/>
            </a:endParaRPr>
          </a:p>
          <a:p>
            <a:pPr marL="533400" indent="-533400">
              <a:buAutoNum type="arabicPeriod"/>
            </a:pPr>
            <a:r>
              <a:rPr lang="da-DK" sz="3200" b="1" dirty="0" smtClean="0">
                <a:cs typeface="Arial" pitchFamily="34" charset="0"/>
              </a:rPr>
              <a:t>Værneting – hvilken domstol – hvor?</a:t>
            </a:r>
          </a:p>
          <a:p>
            <a:pPr marL="1200150" lvl="1" indent="-476250"/>
            <a:r>
              <a:rPr lang="da-DK" sz="3200" dirty="0" smtClean="0">
                <a:cs typeface="Arial" pitchFamily="34" charset="0"/>
              </a:rPr>
              <a:t>1.1 Sagsøgte har hjemting i EU/EFTA</a:t>
            </a:r>
          </a:p>
          <a:p>
            <a:pPr marL="1200150" lvl="1" indent="-476250"/>
            <a:r>
              <a:rPr lang="da-DK" sz="3200" dirty="0" smtClean="0">
                <a:cs typeface="Arial" pitchFamily="34" charset="0"/>
              </a:rPr>
              <a:t>1.2 Sagsøgte har hjemting udenfor EU/EFTA</a:t>
            </a:r>
          </a:p>
          <a:p>
            <a:pPr marL="533400" indent="-533400">
              <a:buAutoNum type="arabicPeriod"/>
            </a:pPr>
            <a:r>
              <a:rPr lang="da-DK" sz="3200" b="1" dirty="0" smtClean="0">
                <a:cs typeface="Arial" pitchFamily="34" charset="0"/>
              </a:rPr>
              <a:t>Hvilken lov ?</a:t>
            </a:r>
          </a:p>
          <a:p>
            <a:pPr marL="1200150" lvl="1" indent="-387350"/>
            <a:r>
              <a:rPr lang="da-DK" sz="3200" dirty="0" smtClean="0">
                <a:cs typeface="Arial" pitchFamily="34" charset="0"/>
              </a:rPr>
              <a:t>2.1 Internationale </a:t>
            </a:r>
            <a:r>
              <a:rPr lang="da-DK" sz="3200" dirty="0" err="1" smtClean="0">
                <a:cs typeface="Arial" pitchFamily="34" charset="0"/>
              </a:rPr>
              <a:t>løsørekøb</a:t>
            </a:r>
            <a:r>
              <a:rPr lang="da-DK" sz="3200" dirty="0" smtClean="0">
                <a:cs typeface="Arial" pitchFamily="34" charset="0"/>
              </a:rPr>
              <a:t> og kontrakter</a:t>
            </a:r>
          </a:p>
          <a:p>
            <a:pPr marL="1257300" lvl="1" indent="-177800">
              <a:buFont typeface="Arial" pitchFamily="34" charset="0"/>
              <a:buChar char="•"/>
            </a:pPr>
            <a:r>
              <a:rPr lang="da-DK" sz="3000" dirty="0" smtClean="0"/>
              <a:t>Lovvalgsloven for internationale </a:t>
            </a:r>
            <a:r>
              <a:rPr lang="da-DK" sz="3000" dirty="0" err="1" smtClean="0"/>
              <a:t>løsørekøb</a:t>
            </a:r>
            <a:endParaRPr lang="da-DK" sz="3000" dirty="0" smtClean="0"/>
          </a:p>
          <a:p>
            <a:pPr marL="1257300" lvl="1" indent="-177800">
              <a:buFont typeface="Arial" pitchFamily="34" charset="0"/>
              <a:buChar char="•"/>
            </a:pPr>
            <a:r>
              <a:rPr lang="da-DK" sz="3000" dirty="0" err="1" smtClean="0"/>
              <a:t>Romkonventionen</a:t>
            </a:r>
            <a:r>
              <a:rPr lang="da-DK" sz="3000" dirty="0" smtClean="0"/>
              <a:t> – Kontraktretlige forpligtelser</a:t>
            </a:r>
          </a:p>
          <a:p>
            <a:pPr marL="1200150" lvl="1" indent="-387350"/>
            <a:endParaRPr lang="da-DK" sz="3200"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2.1.1 Lovvalgsloven for internationale </a:t>
            </a:r>
            <a:r>
              <a:rPr lang="da-DK" sz="3600" b="1" dirty="0" err="1" smtClean="0">
                <a:solidFill>
                  <a:srgbClr val="7030A0"/>
                </a:solidFill>
                <a:latin typeface="+mj-lt"/>
                <a:cs typeface="Arial" pitchFamily="34" charset="0"/>
              </a:rPr>
              <a:t>løsørekøb</a:t>
            </a:r>
            <a:r>
              <a:rPr lang="da-DK" sz="3600" b="1" dirty="0" smtClean="0">
                <a:solidFill>
                  <a:srgbClr val="7030A0"/>
                </a:solidFill>
                <a:latin typeface="+mj-lt"/>
                <a:cs typeface="Arial" pitchFamily="34" charset="0"/>
              </a:rPr>
              <a:t> (LKBL)</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5262979"/>
          </a:xfrm>
          <a:prstGeom prst="rect">
            <a:avLst/>
          </a:prstGeom>
          <a:noFill/>
        </p:spPr>
        <p:txBody>
          <a:bodyPr wrap="square" rtlCol="0">
            <a:spAutoFit/>
          </a:bodyPr>
          <a:lstStyle/>
          <a:p>
            <a:pPr marL="355600" indent="-355600">
              <a:buFont typeface="Arial" pitchFamily="34" charset="0"/>
              <a:buChar char="•"/>
            </a:pPr>
            <a:r>
              <a:rPr lang="da-DK" sz="2800" dirty="0" err="1" smtClean="0"/>
              <a:t>Haager-konventionen</a:t>
            </a:r>
            <a:r>
              <a:rPr lang="da-DK" sz="2800" dirty="0" smtClean="0"/>
              <a:t> for </a:t>
            </a:r>
            <a:r>
              <a:rPr lang="da-DK" sz="2800" dirty="0" err="1" smtClean="0"/>
              <a:t>løsørekøb</a:t>
            </a:r>
            <a:r>
              <a:rPr lang="da-DK" sz="2800" dirty="0" smtClean="0"/>
              <a:t> fra 1955 handler om, hvilken lovgivning der skal anvendes på </a:t>
            </a:r>
            <a:r>
              <a:rPr lang="da-DK" sz="2800" dirty="0" err="1" smtClean="0"/>
              <a:t>løsørekøb</a:t>
            </a:r>
            <a:r>
              <a:rPr lang="da-DK" sz="2800" dirty="0" smtClean="0"/>
              <a:t> af international karakter. </a:t>
            </a:r>
          </a:p>
          <a:p>
            <a:pPr marL="355600" indent="-355600">
              <a:buFont typeface="Arial" pitchFamily="34" charset="0"/>
              <a:buChar char="•"/>
            </a:pPr>
            <a:r>
              <a:rPr lang="da-DK" sz="2800" dirty="0" smtClean="0"/>
              <a:t>Konventionen er gennemført i Danmark ved vedtagelsen af lovvalgsloven for </a:t>
            </a:r>
            <a:r>
              <a:rPr lang="da-DK" sz="2800" dirty="0" err="1" smtClean="0"/>
              <a:t>løsørekøb</a:t>
            </a:r>
            <a:r>
              <a:rPr lang="da-DK" sz="2800" dirty="0" smtClean="0"/>
              <a:t> (LKBL) - indholdet er fuldstændig det samme som i </a:t>
            </a:r>
            <a:r>
              <a:rPr lang="da-DK" sz="2800" dirty="0" err="1" smtClean="0"/>
              <a:t>Haager-konventionen</a:t>
            </a:r>
            <a:r>
              <a:rPr lang="da-DK" sz="2800" dirty="0" smtClean="0"/>
              <a:t>.</a:t>
            </a:r>
          </a:p>
          <a:p>
            <a:pPr marL="355600" indent="-355600">
              <a:buFont typeface="Arial" pitchFamily="34" charset="0"/>
              <a:buChar char="•"/>
            </a:pPr>
            <a:r>
              <a:rPr lang="da-DK" sz="2800" dirty="0" smtClean="0"/>
              <a:t>Reglerne har universel karakter, dvs. de kan komme i spil, selvom en stat ikke har vedtaget </a:t>
            </a:r>
            <a:r>
              <a:rPr lang="da-DK" sz="2800" dirty="0" err="1" smtClean="0"/>
              <a:t>Haager-konventionen</a:t>
            </a:r>
            <a:r>
              <a:rPr lang="da-DK" sz="2800" dirty="0" smtClean="0"/>
              <a:t> ved national lov. </a:t>
            </a:r>
          </a:p>
          <a:p>
            <a:endParaRPr lang="da-DK" sz="2800" b="1" dirty="0" smtClean="0"/>
          </a:p>
          <a:p>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2.1.1 Lovvalgsloven for internationale </a:t>
            </a:r>
            <a:r>
              <a:rPr lang="da-DK" sz="3600" b="1" dirty="0" err="1" smtClean="0">
                <a:solidFill>
                  <a:srgbClr val="7030A0"/>
                </a:solidFill>
                <a:latin typeface="+mj-lt"/>
                <a:cs typeface="Arial" pitchFamily="34" charset="0"/>
              </a:rPr>
              <a:t>løsørekøb</a:t>
            </a:r>
            <a:r>
              <a:rPr lang="da-DK" sz="3600" b="1" dirty="0" smtClean="0">
                <a:solidFill>
                  <a:srgbClr val="7030A0"/>
                </a:solidFill>
                <a:latin typeface="+mj-lt"/>
                <a:cs typeface="Arial" pitchFamily="34" charset="0"/>
              </a:rPr>
              <a:t> (LKBL)</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3970318"/>
          </a:xfrm>
          <a:prstGeom prst="rect">
            <a:avLst/>
          </a:prstGeom>
          <a:noFill/>
        </p:spPr>
        <p:txBody>
          <a:bodyPr wrap="square" rtlCol="0">
            <a:spAutoFit/>
          </a:bodyPr>
          <a:lstStyle/>
          <a:p>
            <a:r>
              <a:rPr lang="da-DK" sz="2800" b="1" dirty="0" smtClean="0"/>
              <a:t>LKBL gælder ved:</a:t>
            </a:r>
          </a:p>
          <a:p>
            <a:pPr marL="355600" indent="-355600">
              <a:buFont typeface="Arial" pitchFamily="34" charset="0"/>
              <a:buChar char="•"/>
            </a:pPr>
            <a:r>
              <a:rPr lang="da-DK" sz="2800" dirty="0" smtClean="0"/>
              <a:t>Køb af fysiske løsøreting (løsørebegrebet er defineret i den danske købelov. </a:t>
            </a:r>
          </a:p>
          <a:p>
            <a:pPr marL="355600" indent="-355600">
              <a:buFont typeface="Arial" pitchFamily="34" charset="0"/>
              <a:buChar char="•"/>
            </a:pPr>
            <a:r>
              <a:rPr lang="da-DK" sz="2800" dirty="0" smtClean="0"/>
              <a:t>Køb af løsøregenstande, som først skal fremstilles, hvis de nødvendige materialer som skal bruges til fremstillingen, leveres af den, der skal fremstille genstanden, jf. LKBL § 1, stk. 3.</a:t>
            </a:r>
          </a:p>
          <a:p>
            <a:pPr marL="355600" indent="-355600"/>
            <a:endParaRPr lang="da-DK" sz="2800" b="1" dirty="0" smtClean="0"/>
          </a:p>
          <a:p>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2.1.1 Lovvalgsloven for internationale </a:t>
            </a:r>
            <a:r>
              <a:rPr lang="da-DK" sz="3600" b="1" dirty="0" err="1" smtClean="0">
                <a:solidFill>
                  <a:srgbClr val="7030A0"/>
                </a:solidFill>
                <a:latin typeface="+mj-lt"/>
                <a:cs typeface="Arial" pitchFamily="34" charset="0"/>
              </a:rPr>
              <a:t>løsørekøb</a:t>
            </a:r>
            <a:r>
              <a:rPr lang="da-DK" sz="3600" b="1" dirty="0" smtClean="0">
                <a:solidFill>
                  <a:srgbClr val="7030A0"/>
                </a:solidFill>
                <a:latin typeface="+mj-lt"/>
                <a:cs typeface="Arial" pitchFamily="34" charset="0"/>
              </a:rPr>
              <a:t> (LKBL)</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6124754"/>
          </a:xfrm>
          <a:prstGeom prst="rect">
            <a:avLst/>
          </a:prstGeom>
          <a:noFill/>
        </p:spPr>
        <p:txBody>
          <a:bodyPr wrap="square" rtlCol="0">
            <a:spAutoFit/>
          </a:bodyPr>
          <a:lstStyle/>
          <a:p>
            <a:r>
              <a:rPr lang="da-DK" sz="2800" b="1" dirty="0" smtClean="0"/>
              <a:t>LKBL gælder ikke:</a:t>
            </a:r>
          </a:p>
          <a:p>
            <a:pPr marL="355600" indent="-355600">
              <a:buFont typeface="Arial" pitchFamily="34" charset="0"/>
              <a:buChar char="•"/>
            </a:pPr>
            <a:r>
              <a:rPr lang="da-DK" sz="2800" dirty="0" smtClean="0"/>
              <a:t>I forbrugerkøb </a:t>
            </a:r>
          </a:p>
          <a:p>
            <a:pPr marL="355600" indent="-355600">
              <a:buFont typeface="Arial" pitchFamily="34" charset="0"/>
              <a:buChar char="•"/>
            </a:pPr>
            <a:r>
              <a:rPr lang="da-DK" sz="2800" dirty="0" smtClean="0"/>
              <a:t>Ved køb af fast ejendom, køb af immaterielle rettigheder eller ved køb af fordringer. V</a:t>
            </a:r>
          </a:p>
          <a:p>
            <a:pPr marL="355600" indent="-355600">
              <a:buFont typeface="Arial" pitchFamily="34" charset="0"/>
              <a:buChar char="•"/>
            </a:pPr>
            <a:r>
              <a:rPr lang="da-DK" sz="2800" dirty="0" smtClean="0"/>
              <a:t>Ved køb af registreret skib eller luftfartøj, </a:t>
            </a:r>
          </a:p>
          <a:p>
            <a:pPr marL="355600" indent="-355600">
              <a:buFont typeface="Arial" pitchFamily="34" charset="0"/>
              <a:buChar char="•"/>
            </a:pPr>
            <a:r>
              <a:rPr lang="da-DK" sz="2800" dirty="0" smtClean="0"/>
              <a:t>Ved køb af værdipapirer eller </a:t>
            </a:r>
          </a:p>
          <a:p>
            <a:pPr marL="355600" indent="-355600">
              <a:buFont typeface="Arial" pitchFamily="34" charset="0"/>
              <a:buChar char="•"/>
            </a:pPr>
            <a:r>
              <a:rPr lang="da-DK" sz="2800" dirty="0" smtClean="0"/>
              <a:t>ved salg som led i en tvangsfuldbyrdelse eller i øvrigt ved rettens foranstaltning, jf. LKBL § 1, stk. 2.</a:t>
            </a:r>
          </a:p>
          <a:p>
            <a:endParaRPr lang="da-DK" sz="2800" dirty="0" smtClean="0"/>
          </a:p>
          <a:p>
            <a:r>
              <a:rPr lang="da-DK" sz="2800" b="1" dirty="0" smtClean="0"/>
              <a:t>Ved lovvalgskonflikt i forbrugerkøb </a:t>
            </a:r>
            <a:r>
              <a:rPr lang="da-DK" sz="2800" dirty="0" smtClean="0"/>
              <a:t>og de øvrige typer køb som er opregnet i LKBL § 1, stk. 2, anvendes i stedet lovvalgsreglerne i Rom-konventionen.</a:t>
            </a:r>
          </a:p>
          <a:p>
            <a:pPr marL="355600" indent="-355600"/>
            <a:endParaRPr lang="da-DK" sz="2800" b="1" dirty="0" smtClean="0"/>
          </a:p>
          <a:p>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2.1.1 Lovvalgsloven for internationale </a:t>
            </a:r>
            <a:r>
              <a:rPr lang="da-DK" sz="3600" b="1" dirty="0" err="1" smtClean="0">
                <a:solidFill>
                  <a:srgbClr val="7030A0"/>
                </a:solidFill>
                <a:latin typeface="+mj-lt"/>
                <a:cs typeface="Arial" pitchFamily="34" charset="0"/>
              </a:rPr>
              <a:t>løsørekøb</a:t>
            </a:r>
            <a:r>
              <a:rPr lang="da-DK" sz="3600" b="1" dirty="0" smtClean="0">
                <a:solidFill>
                  <a:srgbClr val="7030A0"/>
                </a:solidFill>
                <a:latin typeface="+mj-lt"/>
                <a:cs typeface="Arial" pitchFamily="34" charset="0"/>
              </a:rPr>
              <a:t> (LKBL)</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2246769"/>
          </a:xfrm>
          <a:prstGeom prst="rect">
            <a:avLst/>
          </a:prstGeom>
          <a:noFill/>
        </p:spPr>
        <p:txBody>
          <a:bodyPr wrap="square" rtlCol="0">
            <a:spAutoFit/>
          </a:bodyPr>
          <a:lstStyle/>
          <a:p>
            <a:r>
              <a:rPr lang="da-DK" sz="2800" b="1" dirty="0" smtClean="0"/>
              <a:t>Lovvalgsaftale:</a:t>
            </a:r>
          </a:p>
          <a:p>
            <a:r>
              <a:rPr lang="da-DK" sz="2800" dirty="0" smtClean="0"/>
              <a:t>Køber og sælger kan aftale, at købet skal være reguleret af et bestemt lands lovgivning, og en sådan aftale om lovvalg, skal udtrykkeligt fremgå af deres aftale, jf. LKBL § 3.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2.1.1 Lovvalgsloven for internationale </a:t>
            </a:r>
            <a:r>
              <a:rPr lang="da-DK" sz="3600" b="1" dirty="0" err="1" smtClean="0">
                <a:solidFill>
                  <a:srgbClr val="7030A0"/>
                </a:solidFill>
                <a:latin typeface="+mj-lt"/>
                <a:cs typeface="Arial" pitchFamily="34" charset="0"/>
              </a:rPr>
              <a:t>løsørekøb</a:t>
            </a:r>
            <a:r>
              <a:rPr lang="da-DK" sz="3600" b="1" dirty="0" smtClean="0">
                <a:solidFill>
                  <a:srgbClr val="7030A0"/>
                </a:solidFill>
                <a:latin typeface="+mj-lt"/>
                <a:cs typeface="Arial" pitchFamily="34" charset="0"/>
              </a:rPr>
              <a:t> (LKBL)</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6247864"/>
          </a:xfrm>
          <a:prstGeom prst="rect">
            <a:avLst/>
          </a:prstGeom>
          <a:noFill/>
        </p:spPr>
        <p:txBody>
          <a:bodyPr wrap="square" rtlCol="0">
            <a:spAutoFit/>
          </a:bodyPr>
          <a:lstStyle/>
          <a:p>
            <a:r>
              <a:rPr lang="da-DK" sz="2800" b="1" dirty="0" smtClean="0"/>
              <a:t>Ingen lovvalgsaftale, da LKBL § 4:</a:t>
            </a:r>
            <a:endParaRPr lang="da-DK" sz="2800" dirty="0" smtClean="0"/>
          </a:p>
          <a:p>
            <a:r>
              <a:rPr lang="da-DK" sz="2400" b="1" dirty="0" smtClean="0"/>
              <a:t>Hovedregel</a:t>
            </a:r>
            <a:r>
              <a:rPr lang="da-DK" sz="2400" dirty="0" smtClean="0"/>
              <a:t>: Parterne skal anvende reglerne som gælder i det land, hvor sælgeren havde bopæl, da han modtog bestillingen/accepten fra køber, dvs. reglerne i </a:t>
            </a:r>
            <a:r>
              <a:rPr lang="da-DK" sz="2400" b="1" dirty="0" smtClean="0"/>
              <a:t>sælgers bopælsland.</a:t>
            </a:r>
            <a:endParaRPr lang="da-DK" sz="2400" dirty="0" smtClean="0"/>
          </a:p>
          <a:p>
            <a:pPr marL="533400" indent="-355600">
              <a:buFont typeface="Arial" pitchFamily="34" charset="0"/>
              <a:buChar char="•"/>
            </a:pPr>
            <a:r>
              <a:rPr lang="da-DK" sz="2400" b="1" dirty="0" smtClean="0"/>
              <a:t>Undtagelse 1:</a:t>
            </a:r>
            <a:r>
              <a:rPr lang="da-DK" sz="2400" dirty="0" smtClean="0"/>
              <a:t> Blev bestillingen/accepten fra køber modtaget ved et forretningssted tilhørende sælgeren, skal parterne anvende de regler, som gælder i det land, hvor </a:t>
            </a:r>
            <a:r>
              <a:rPr lang="da-DK" sz="2400" b="1" dirty="0" smtClean="0"/>
              <a:t>forretnings-stedet er beliggende.</a:t>
            </a:r>
            <a:endParaRPr lang="da-DK" sz="2400" dirty="0" smtClean="0"/>
          </a:p>
          <a:p>
            <a:pPr marL="533400" indent="-355600">
              <a:buFont typeface="Arial" pitchFamily="34" charset="0"/>
              <a:buChar char="•"/>
            </a:pPr>
            <a:r>
              <a:rPr lang="da-DK" sz="2400" b="1" dirty="0" smtClean="0"/>
              <a:t>Undtagelse 2:</a:t>
            </a:r>
            <a:r>
              <a:rPr lang="da-DK" sz="2400" dirty="0" smtClean="0"/>
              <a:t> Hvis bestillingen/accepten fra køber er modtaget af sælgers repræsentant, fx en agent, der opholder sig i købers bopælsland, eller bestillingen/ordren er modtaget af sælger selv, mens han er i </a:t>
            </a:r>
            <a:r>
              <a:rPr lang="da-DK" sz="2400" b="1" dirty="0" smtClean="0"/>
              <a:t>købers bopælsland</a:t>
            </a:r>
            <a:r>
              <a:rPr lang="da-DK" sz="2400" dirty="0" smtClean="0"/>
              <a:t>, er det reglerne i købers land, som skal anvendes, </a:t>
            </a:r>
            <a:r>
              <a:rPr lang="da-DK" sz="2400" dirty="0" err="1" smtClean="0"/>
              <a:t>jf</a:t>
            </a:r>
            <a:r>
              <a:rPr lang="da-DK" sz="2400" dirty="0" smtClean="0"/>
              <a:t> § 4, stk. 2.</a:t>
            </a:r>
          </a:p>
          <a:p>
            <a:pPr marL="355600" indent="-355600"/>
            <a:endParaRPr lang="da-DK" sz="2800" b="1" dirty="0" smtClean="0"/>
          </a:p>
          <a:p>
            <a:endParaRPr lang="da-DK" sz="2800" b="1" dirty="0" smtClean="0"/>
          </a:p>
          <a:p>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2.1.2 </a:t>
            </a:r>
            <a:r>
              <a:rPr lang="da-DK" sz="3600" b="1" dirty="0" err="1" smtClean="0">
                <a:solidFill>
                  <a:srgbClr val="7030A0"/>
                </a:solidFill>
                <a:latin typeface="+mj-lt"/>
                <a:cs typeface="Arial" pitchFamily="34" charset="0"/>
              </a:rPr>
              <a:t>Romkonventionen</a:t>
            </a:r>
            <a:endParaRPr lang="da-DK" sz="3600" b="1" dirty="0" smtClean="0">
              <a:solidFill>
                <a:srgbClr val="7030A0"/>
              </a:solidFill>
              <a:latin typeface="+mj-lt"/>
              <a:cs typeface="Arial" pitchFamily="34" charset="0"/>
            </a:endParaRPr>
          </a:p>
          <a:p>
            <a:pPr marL="742950" indent="-742950" algn="ctr"/>
            <a:r>
              <a:rPr lang="da-DK" sz="3600" b="1" dirty="0" smtClean="0">
                <a:solidFill>
                  <a:srgbClr val="7030A0"/>
                </a:solidFill>
                <a:latin typeface="+mj-lt"/>
                <a:cs typeface="Arial" pitchFamily="34" charset="0"/>
              </a:rPr>
              <a:t>Kontraktretlige forpligtelser</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5262979"/>
          </a:xfrm>
          <a:prstGeom prst="rect">
            <a:avLst/>
          </a:prstGeom>
          <a:noFill/>
        </p:spPr>
        <p:txBody>
          <a:bodyPr wrap="square" rtlCol="0">
            <a:spAutoFit/>
          </a:bodyPr>
          <a:lstStyle/>
          <a:p>
            <a:pPr marL="355600" indent="-355600">
              <a:buFont typeface="Arial" pitchFamily="34" charset="0"/>
              <a:buChar char="•"/>
              <a:tabLst>
                <a:tab pos="355600" algn="l"/>
              </a:tabLst>
            </a:pPr>
            <a:r>
              <a:rPr lang="da-DK" sz="2800" b="1" dirty="0" smtClean="0"/>
              <a:t>Rom-konventionen</a:t>
            </a:r>
            <a:r>
              <a:rPr lang="da-DK" sz="2800" dirty="0" smtClean="0"/>
              <a:t> kaldes også </a:t>
            </a:r>
            <a:r>
              <a:rPr lang="da-DK" sz="2800" dirty="0" err="1" smtClean="0"/>
              <a:t>kontraktlovvalgskon-ventionen</a:t>
            </a:r>
            <a:r>
              <a:rPr lang="da-DK" sz="2800" dirty="0" smtClean="0"/>
              <a:t>(KKV) - hvilket lands lovgivning, der skal anvendes på sager om </a:t>
            </a:r>
            <a:r>
              <a:rPr lang="da-DK" sz="2800" b="1" dirty="0" smtClean="0"/>
              <a:t>kontraktretlige forpligtelser</a:t>
            </a:r>
            <a:r>
              <a:rPr lang="da-DK" sz="2800" dirty="0" smtClean="0"/>
              <a:t>, når der er opstået en lovvalgskonflikt. </a:t>
            </a:r>
          </a:p>
          <a:p>
            <a:pPr marL="355600" indent="-355600">
              <a:buFont typeface="Arial" pitchFamily="34" charset="0"/>
              <a:buChar char="•"/>
              <a:tabLst>
                <a:tab pos="355600" algn="l"/>
              </a:tabLst>
            </a:pPr>
            <a:r>
              <a:rPr lang="da-DK" sz="2800" b="1" dirty="0" smtClean="0"/>
              <a:t>Lovvalgsloven for </a:t>
            </a:r>
            <a:r>
              <a:rPr lang="da-DK" sz="2800" b="1" dirty="0" err="1" smtClean="0"/>
              <a:t>løsørekøb</a:t>
            </a:r>
            <a:r>
              <a:rPr lang="da-DK" sz="2800" dirty="0" smtClean="0"/>
              <a:t>, </a:t>
            </a:r>
            <a:r>
              <a:rPr lang="da-DK" sz="2800" b="1" dirty="0" smtClean="0"/>
              <a:t>har forrang for kontraktlovvalgskonventionen</a:t>
            </a:r>
            <a:r>
              <a:rPr lang="da-DK" sz="2800" dirty="0" smtClean="0"/>
              <a:t>, hvilket betyder, at kontraktlovvalgskonventionen kun skal bruges, hvis lovvalgskonflikten ikke kan løses efter regler i lovvalgsloven for </a:t>
            </a:r>
            <a:r>
              <a:rPr lang="da-DK" sz="2800" dirty="0" err="1" smtClean="0"/>
              <a:t>løsørekøb</a:t>
            </a:r>
            <a:r>
              <a:rPr lang="da-DK" sz="2800" dirty="0" smtClean="0"/>
              <a:t>. </a:t>
            </a:r>
          </a:p>
          <a:p>
            <a:pPr marL="355600" indent="-355600"/>
            <a:endParaRPr lang="da-DK" sz="2800" dirty="0" smtClean="0"/>
          </a:p>
          <a:p>
            <a:endParaRPr lang="da-DK" sz="2800" b="1" dirty="0" smtClean="0"/>
          </a:p>
          <a:p>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2.1.2 </a:t>
            </a:r>
            <a:r>
              <a:rPr lang="da-DK" sz="3600" b="1" dirty="0" err="1" smtClean="0">
                <a:solidFill>
                  <a:srgbClr val="7030A0"/>
                </a:solidFill>
                <a:latin typeface="+mj-lt"/>
                <a:cs typeface="Arial" pitchFamily="34" charset="0"/>
              </a:rPr>
              <a:t>Romkonventionen</a:t>
            </a:r>
            <a:endParaRPr lang="da-DK" sz="3600" b="1" dirty="0" smtClean="0">
              <a:solidFill>
                <a:srgbClr val="7030A0"/>
              </a:solidFill>
              <a:latin typeface="+mj-lt"/>
              <a:cs typeface="Arial" pitchFamily="34" charset="0"/>
            </a:endParaRPr>
          </a:p>
          <a:p>
            <a:pPr marL="742950" indent="-742950" algn="ctr"/>
            <a:r>
              <a:rPr lang="da-DK" sz="3600" b="1" dirty="0" smtClean="0">
                <a:solidFill>
                  <a:srgbClr val="7030A0"/>
                </a:solidFill>
                <a:latin typeface="+mj-lt"/>
                <a:cs typeface="Arial" pitchFamily="34" charset="0"/>
              </a:rPr>
              <a:t>Kontraktretlige forpligtelser</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6124754"/>
          </a:xfrm>
          <a:prstGeom prst="rect">
            <a:avLst/>
          </a:prstGeom>
          <a:noFill/>
        </p:spPr>
        <p:txBody>
          <a:bodyPr wrap="square" rtlCol="0">
            <a:spAutoFit/>
          </a:bodyPr>
          <a:lstStyle/>
          <a:p>
            <a:pPr marL="355600" indent="-355600">
              <a:tabLst>
                <a:tab pos="355600" algn="l"/>
              </a:tabLst>
            </a:pPr>
            <a:r>
              <a:rPr lang="da-DK" sz="2800" b="1" dirty="0" err="1" smtClean="0"/>
              <a:t>LKBLs</a:t>
            </a:r>
            <a:r>
              <a:rPr lang="da-DK" sz="2800" b="1" dirty="0" smtClean="0"/>
              <a:t> forrang for KKV:</a:t>
            </a:r>
          </a:p>
          <a:p>
            <a:pPr marL="355600" indent="-355600">
              <a:buFont typeface="Arial" pitchFamily="34" charset="0"/>
              <a:buChar char="•"/>
              <a:tabLst>
                <a:tab pos="355600" algn="l"/>
              </a:tabLst>
            </a:pPr>
            <a:r>
              <a:rPr lang="da-DK" sz="2800" b="1" dirty="0" smtClean="0"/>
              <a:t>I forbrugerkøb</a:t>
            </a:r>
            <a:r>
              <a:rPr lang="da-DK" sz="2800" dirty="0" smtClean="0"/>
              <a:t>, skal kontraktlovvalgskonventionen anvendes ved løsning af lovvalgsproblematikken. </a:t>
            </a:r>
          </a:p>
          <a:p>
            <a:pPr marL="355600" indent="-355600">
              <a:buFont typeface="Arial" pitchFamily="34" charset="0"/>
              <a:buChar char="•"/>
              <a:tabLst>
                <a:tab pos="355600" algn="l"/>
              </a:tabLst>
            </a:pPr>
            <a:r>
              <a:rPr lang="da-DK" sz="2800" dirty="0" smtClean="0"/>
              <a:t>Hvis der i stedet er tale om en lovvalgskonflikt i et internationalt </a:t>
            </a:r>
            <a:r>
              <a:rPr lang="da-DK" sz="2800" dirty="0" err="1" smtClean="0"/>
              <a:t>løsørekøb</a:t>
            </a:r>
            <a:r>
              <a:rPr lang="da-DK" sz="2800" dirty="0" smtClean="0"/>
              <a:t> i </a:t>
            </a:r>
            <a:r>
              <a:rPr lang="da-DK" sz="2800" b="1" dirty="0" smtClean="0"/>
              <a:t>handelskøb</a:t>
            </a:r>
            <a:r>
              <a:rPr lang="da-DK" sz="2800" dirty="0" smtClean="0"/>
              <a:t>, dvs. hvor både køber og sælger er erhvervsdrivende, finder begge lovvalgslove (LKBL og KKV) som udgangspunkt anvendelse, men i handelskøb skal lovvalgsreglerne i lovvalgsloven for </a:t>
            </a:r>
            <a:r>
              <a:rPr lang="da-DK" sz="2800" dirty="0" err="1" smtClean="0"/>
              <a:t>løsørekøb</a:t>
            </a:r>
            <a:r>
              <a:rPr lang="da-DK" sz="2800" dirty="0" smtClean="0"/>
              <a:t> anvendes, da den har forrang for kontraktlovvalgskonventionen, jf. KKV art. 25.</a:t>
            </a:r>
          </a:p>
          <a:p>
            <a:pPr marL="355600" indent="-355600">
              <a:buFont typeface="Arial" pitchFamily="34" charset="0"/>
              <a:buChar char="•"/>
              <a:tabLst>
                <a:tab pos="355600" algn="l"/>
              </a:tabLst>
            </a:pPr>
            <a:endParaRPr lang="da-DK" sz="2800" dirty="0" smtClean="0"/>
          </a:p>
          <a:p>
            <a:endParaRPr lang="da-DK" sz="2800" b="1" dirty="0" smtClean="0"/>
          </a:p>
          <a:p>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2.1.2 </a:t>
            </a:r>
            <a:r>
              <a:rPr lang="da-DK" sz="3600" b="1" dirty="0" err="1" smtClean="0">
                <a:solidFill>
                  <a:srgbClr val="7030A0"/>
                </a:solidFill>
                <a:latin typeface="+mj-lt"/>
                <a:cs typeface="Arial" pitchFamily="34" charset="0"/>
              </a:rPr>
              <a:t>Romkonventionen</a:t>
            </a:r>
            <a:endParaRPr lang="da-DK" sz="3600" b="1" dirty="0" smtClean="0">
              <a:solidFill>
                <a:srgbClr val="7030A0"/>
              </a:solidFill>
              <a:latin typeface="+mj-lt"/>
              <a:cs typeface="Arial" pitchFamily="34" charset="0"/>
            </a:endParaRPr>
          </a:p>
          <a:p>
            <a:pPr marL="742950" indent="-742950" algn="ctr"/>
            <a:r>
              <a:rPr lang="da-DK" sz="3600" b="1" dirty="0" smtClean="0">
                <a:solidFill>
                  <a:srgbClr val="7030A0"/>
                </a:solidFill>
                <a:latin typeface="+mj-lt"/>
                <a:cs typeface="Arial" pitchFamily="34" charset="0"/>
              </a:rPr>
              <a:t>Kontraktretlige forpligtelser</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3539430"/>
          </a:xfrm>
          <a:prstGeom prst="rect">
            <a:avLst/>
          </a:prstGeom>
          <a:noFill/>
        </p:spPr>
        <p:txBody>
          <a:bodyPr wrap="square" rtlCol="0">
            <a:spAutoFit/>
          </a:bodyPr>
          <a:lstStyle/>
          <a:p>
            <a:pPr marL="355600" indent="-355600"/>
            <a:r>
              <a:rPr lang="da-DK" sz="2800" b="1" dirty="0" smtClean="0"/>
              <a:t>Lovvalgsaftale</a:t>
            </a:r>
          </a:p>
          <a:p>
            <a:pPr marL="355600" indent="-355600">
              <a:buFont typeface="Arial" pitchFamily="34" charset="0"/>
              <a:buChar char="•"/>
            </a:pPr>
            <a:r>
              <a:rPr lang="da-DK" sz="2800" dirty="0" smtClean="0"/>
              <a:t>Parterne kan frit </a:t>
            </a:r>
            <a:r>
              <a:rPr lang="da-DK" sz="2800" b="1" dirty="0" smtClean="0"/>
              <a:t>indgå en lovvalgsaftale</a:t>
            </a:r>
            <a:r>
              <a:rPr lang="da-DK" sz="2800" dirty="0" smtClean="0"/>
              <a:t>, hvor de tager stilling til, hvilket lands lovgivning der skal anvendes i deres </a:t>
            </a:r>
            <a:r>
              <a:rPr lang="da-DK" sz="2800" dirty="0" err="1" smtClean="0"/>
              <a:t>kontraktsforhold</a:t>
            </a:r>
            <a:r>
              <a:rPr lang="da-DK" sz="2800" dirty="0" smtClean="0"/>
              <a:t>. </a:t>
            </a:r>
          </a:p>
          <a:p>
            <a:pPr marL="355600" indent="-355600">
              <a:buFont typeface="Arial" pitchFamily="34" charset="0"/>
              <a:buChar char="•"/>
            </a:pPr>
            <a:r>
              <a:rPr lang="da-DK" sz="2800" dirty="0" smtClean="0"/>
              <a:t>Lovvalgsaftalen skal være udtrykkelig eller klart fremgå af selve parternes aftale eller omstændighederne i øvrigt, jf. KKV art. 3.</a:t>
            </a:r>
          </a:p>
          <a:p>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2.1.2 </a:t>
            </a:r>
            <a:r>
              <a:rPr lang="da-DK" sz="3600" b="1" dirty="0" err="1" smtClean="0">
                <a:solidFill>
                  <a:srgbClr val="7030A0"/>
                </a:solidFill>
                <a:latin typeface="+mj-lt"/>
                <a:cs typeface="Arial" pitchFamily="34" charset="0"/>
              </a:rPr>
              <a:t>Romkonventionen</a:t>
            </a:r>
            <a:endParaRPr lang="da-DK" sz="3600" b="1" dirty="0" smtClean="0">
              <a:solidFill>
                <a:srgbClr val="7030A0"/>
              </a:solidFill>
              <a:latin typeface="+mj-lt"/>
              <a:cs typeface="Arial" pitchFamily="34" charset="0"/>
            </a:endParaRPr>
          </a:p>
          <a:p>
            <a:pPr marL="742950" indent="-742950" algn="ctr"/>
            <a:r>
              <a:rPr lang="da-DK" sz="3600" b="1" dirty="0" smtClean="0">
                <a:solidFill>
                  <a:srgbClr val="7030A0"/>
                </a:solidFill>
                <a:latin typeface="+mj-lt"/>
                <a:cs typeface="Arial" pitchFamily="34" charset="0"/>
              </a:rPr>
              <a:t>Kontraktretlige forpligtelser</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4893647"/>
          </a:xfrm>
          <a:prstGeom prst="rect">
            <a:avLst/>
          </a:prstGeom>
          <a:noFill/>
        </p:spPr>
        <p:txBody>
          <a:bodyPr wrap="square" rtlCol="0">
            <a:spAutoFit/>
          </a:bodyPr>
          <a:lstStyle/>
          <a:p>
            <a:r>
              <a:rPr lang="da-DK" sz="2600" b="1" dirty="0" smtClean="0"/>
              <a:t>Ingen lovvalgsaftale </a:t>
            </a:r>
            <a:endParaRPr lang="da-DK" sz="2600" dirty="0" smtClean="0"/>
          </a:p>
          <a:p>
            <a:r>
              <a:rPr lang="da-DK" sz="2400" dirty="0" smtClean="0"/>
              <a:t>Hvis parterne </a:t>
            </a:r>
            <a:r>
              <a:rPr lang="da-DK" sz="2400" b="1" dirty="0" smtClean="0"/>
              <a:t>ikke har indgået en lovvalgsaftale</a:t>
            </a:r>
            <a:r>
              <a:rPr lang="da-DK" sz="2400" dirty="0" smtClean="0"/>
              <a:t>, anvendes loven i det land, hvor aftalen har størst tilknytning, jf. KKV art. 4, stk. 4, og ved vurdering af tilknytningsmomentet, opregner KKV art. 4 en række aftaletyper – se fig. 2.3.</a:t>
            </a:r>
          </a:p>
          <a:p>
            <a:endParaRPr lang="da-DK" sz="1000" dirty="0" smtClean="0"/>
          </a:p>
          <a:p>
            <a:r>
              <a:rPr lang="da-DK" sz="2600" b="1" dirty="0" smtClean="0"/>
              <a:t>Formodningsreglen</a:t>
            </a:r>
          </a:p>
          <a:p>
            <a:r>
              <a:rPr lang="da-DK" sz="2400" dirty="0" smtClean="0"/>
              <a:t>Hvis aftalen ikke er omfattet af de aftaletyper, som er nævnt i skemaet (fig. 2.3), gælder </a:t>
            </a:r>
            <a:r>
              <a:rPr lang="da-DK" sz="2400" b="1" dirty="0" smtClean="0"/>
              <a:t>formodningsreglen</a:t>
            </a:r>
            <a:r>
              <a:rPr lang="da-DK" sz="2400" dirty="0" smtClean="0"/>
              <a:t>.</a:t>
            </a:r>
          </a:p>
          <a:p>
            <a:pPr marL="355600" indent="-355600">
              <a:buFont typeface="Arial" pitchFamily="34" charset="0"/>
              <a:buChar char="•"/>
            </a:pPr>
            <a:r>
              <a:rPr lang="da-DK" sz="2400" dirty="0" smtClean="0"/>
              <a:t>Det betyder, at aftalen skal bedømmes efter loven i det land, hvor aftalen formodes at have den største tilknytning, og der hvor den part, der præsterer den for aftalen karakteristiske ydelse, har sit sædvanlige opholdssted, jf. KKV art. 4, stk. 2.</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2.1.2 </a:t>
            </a:r>
            <a:r>
              <a:rPr lang="da-DK" sz="3600" b="1" dirty="0" err="1" smtClean="0">
                <a:solidFill>
                  <a:srgbClr val="7030A0"/>
                </a:solidFill>
                <a:latin typeface="+mj-lt"/>
                <a:cs typeface="Arial" pitchFamily="34" charset="0"/>
              </a:rPr>
              <a:t>Romkonventionen</a:t>
            </a:r>
            <a:endParaRPr lang="da-DK" sz="3600" b="1" dirty="0" smtClean="0">
              <a:solidFill>
                <a:srgbClr val="7030A0"/>
              </a:solidFill>
              <a:latin typeface="+mj-lt"/>
              <a:cs typeface="Arial" pitchFamily="34" charset="0"/>
            </a:endParaRPr>
          </a:p>
          <a:p>
            <a:pPr marL="742950" indent="-742950" algn="ctr"/>
            <a:r>
              <a:rPr lang="da-DK" sz="3600" b="1" dirty="0" smtClean="0">
                <a:solidFill>
                  <a:srgbClr val="7030A0"/>
                </a:solidFill>
                <a:latin typeface="+mj-lt"/>
                <a:cs typeface="Arial" pitchFamily="34" charset="0"/>
              </a:rPr>
              <a:t>Kontraktretlige forpligtelser</a:t>
            </a:r>
            <a:endParaRPr lang="da-DK" sz="2800" b="1" dirty="0" smtClean="0">
              <a:solidFill>
                <a:srgbClr val="7030A0"/>
              </a:solidFill>
              <a:latin typeface="+mj-lt"/>
              <a:cs typeface="Arial" pitchFamily="34" charset="0"/>
            </a:endParaRPr>
          </a:p>
        </p:txBody>
      </p:sp>
      <p:sp>
        <p:nvSpPr>
          <p:cNvPr id="3" name="Tekstboks 2"/>
          <p:cNvSpPr txBox="1"/>
          <p:nvPr/>
        </p:nvSpPr>
        <p:spPr>
          <a:xfrm>
            <a:off x="467544" y="1268760"/>
            <a:ext cx="8602730" cy="4955203"/>
          </a:xfrm>
          <a:prstGeom prst="rect">
            <a:avLst/>
          </a:prstGeom>
          <a:noFill/>
        </p:spPr>
        <p:txBody>
          <a:bodyPr wrap="square" rtlCol="0">
            <a:spAutoFit/>
          </a:bodyPr>
          <a:lstStyle/>
          <a:p>
            <a:r>
              <a:rPr lang="da-DK" sz="2800" b="1" dirty="0" smtClean="0"/>
              <a:t>Forbrugeraftaler:</a:t>
            </a:r>
          </a:p>
          <a:p>
            <a:endParaRPr lang="da-DK" sz="1000" b="1" dirty="0" smtClean="0"/>
          </a:p>
          <a:p>
            <a:r>
              <a:rPr lang="da-DK" sz="2400" b="1" dirty="0" smtClean="0"/>
              <a:t>Hovedreglen:</a:t>
            </a:r>
            <a:r>
              <a:rPr lang="da-DK" sz="2400" dirty="0" smtClean="0"/>
              <a:t> Loven anvendes i det land, hvor forbrugeren har sit sædvanlige opholdssted, jf. KKV § art. 5, stk. 1, hvis:</a:t>
            </a:r>
          </a:p>
          <a:p>
            <a:endParaRPr lang="da-DK" sz="1000" dirty="0" smtClean="0"/>
          </a:p>
          <a:p>
            <a:pPr marL="355600" lvl="0" indent="-355600">
              <a:buFont typeface="Arial" pitchFamily="34" charset="0"/>
              <a:buChar char="•"/>
            </a:pPr>
            <a:r>
              <a:rPr lang="da-DK" sz="2400" dirty="0" smtClean="0"/>
              <a:t>Den erhvervsdrivende forud for aftalens indgåelse har fremsat særligt tilbud eller har lavet reklame i det land, hvor forbrugeren har bopæl og har givet det for aftalen nødvendige tilbud eller accept, eller</a:t>
            </a:r>
          </a:p>
          <a:p>
            <a:pPr marL="355600" lvl="0" indent="-355600">
              <a:buFont typeface="Arial" pitchFamily="34" charset="0"/>
              <a:buChar char="•"/>
            </a:pPr>
            <a:r>
              <a:rPr lang="da-DK" sz="2400" dirty="0" smtClean="0"/>
              <a:t>Den erhvervsdrivende eller dennes repræsentant har modtaget forbrugerens bestilling i forbrugerens bopælsland, fx på en messe, eller af forbrugeren ved en af sælgeren arrangeret rejse til et andet land og der har afgivet bestilling på </a:t>
            </a:r>
            <a:r>
              <a:rPr lang="da-DK" sz="2400" smtClean="0"/>
              <a:t>løsøre.</a:t>
            </a:r>
            <a:endParaRPr lang="da-DK" sz="2400" dirty="0" smtClean="0"/>
          </a:p>
          <a:p>
            <a:r>
              <a:rPr lang="da-DK" sz="2800" dirty="0" smtClean="0"/>
              <a:t> </a:t>
            </a:r>
            <a:endParaRPr lang="da-DK" sz="28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International proces- og privatret</a:t>
            </a:r>
          </a:p>
        </p:txBody>
      </p:sp>
      <p:sp>
        <p:nvSpPr>
          <p:cNvPr id="3" name="Tekstboks 2"/>
          <p:cNvSpPr txBox="1"/>
          <p:nvPr/>
        </p:nvSpPr>
        <p:spPr>
          <a:xfrm>
            <a:off x="467544" y="1340768"/>
            <a:ext cx="8602730" cy="4493538"/>
          </a:xfrm>
          <a:prstGeom prst="rect">
            <a:avLst/>
          </a:prstGeom>
          <a:noFill/>
        </p:spPr>
        <p:txBody>
          <a:bodyPr wrap="square" rtlCol="0">
            <a:spAutoFit/>
          </a:bodyPr>
          <a:lstStyle/>
          <a:p>
            <a:r>
              <a:rPr lang="da-DK" sz="3600" dirty="0" smtClean="0"/>
              <a:t>Løsning af konflikter i sager som har tilknytning til flere lande.</a:t>
            </a:r>
          </a:p>
          <a:p>
            <a:endParaRPr lang="da-DK" dirty="0" smtClean="0"/>
          </a:p>
          <a:p>
            <a:pPr marL="812800" lvl="1" indent="-355600">
              <a:buFont typeface="Arial" pitchFamily="34" charset="0"/>
              <a:buChar char="•"/>
            </a:pPr>
            <a:r>
              <a:rPr lang="da-DK" sz="3600" dirty="0" smtClean="0"/>
              <a:t>Hvor skal en eventuel retssag føres (værneting)?</a:t>
            </a:r>
          </a:p>
          <a:p>
            <a:pPr marL="812800" lvl="1" indent="-355600">
              <a:buFont typeface="Arial" pitchFamily="34" charset="0"/>
              <a:buChar char="•"/>
            </a:pPr>
            <a:r>
              <a:rPr lang="da-DK" sz="3600" dirty="0" smtClean="0"/>
              <a:t>Hvilken lovgivning skal sagen i givet fald afgøres efter (lovvalg)?</a:t>
            </a:r>
          </a:p>
          <a:p>
            <a:endParaRPr lang="da-DK" sz="2000" b="1" dirty="0" smtClean="0">
              <a:cs typeface="Arial" pitchFamily="34" charset="0"/>
            </a:endParaRPr>
          </a:p>
          <a:p>
            <a:pPr marL="1200150" lvl="1" indent="-387350"/>
            <a:endParaRPr lang="da-DK" sz="3200" dirty="0" smtClean="0">
              <a:cs typeface="Arial" pitchFamily="34" charset="0"/>
            </a:endParaRP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buAutoNum type="arabicPeriod"/>
            </a:pPr>
            <a:r>
              <a:rPr lang="da-DK" sz="3600" b="1" dirty="0" smtClean="0">
                <a:solidFill>
                  <a:srgbClr val="7030A0"/>
                </a:solidFill>
                <a:latin typeface="+mj-lt"/>
                <a:cs typeface="Arial" pitchFamily="34" charset="0"/>
              </a:rPr>
              <a:t>Hvilken domstol – hvor ?</a:t>
            </a:r>
          </a:p>
          <a:p>
            <a:pPr marL="742950" indent="-742950" algn="ctr"/>
            <a:r>
              <a:rPr lang="da-DK" sz="2800" b="1" dirty="0" smtClean="0">
                <a:solidFill>
                  <a:srgbClr val="7030A0"/>
                </a:solidFill>
                <a:latin typeface="+mj-lt"/>
                <a:cs typeface="Arial" pitchFamily="34" charset="0"/>
              </a:rPr>
              <a:t>Værneting</a:t>
            </a:r>
          </a:p>
        </p:txBody>
      </p:sp>
      <p:sp>
        <p:nvSpPr>
          <p:cNvPr id="3" name="Tekstboks 2"/>
          <p:cNvSpPr txBox="1"/>
          <p:nvPr/>
        </p:nvSpPr>
        <p:spPr>
          <a:xfrm>
            <a:off x="467544" y="1124744"/>
            <a:ext cx="8602730" cy="5324535"/>
          </a:xfrm>
          <a:prstGeom prst="rect">
            <a:avLst/>
          </a:prstGeom>
          <a:noFill/>
        </p:spPr>
        <p:txBody>
          <a:bodyPr wrap="square" rtlCol="0">
            <a:spAutoFit/>
          </a:bodyPr>
          <a:lstStyle/>
          <a:p>
            <a:r>
              <a:rPr lang="da-DK" sz="2800" dirty="0" smtClean="0"/>
              <a:t>Har det betydning om sagen føres det ene eller det andet sted? </a:t>
            </a:r>
          </a:p>
          <a:p>
            <a:pPr marL="444500" lvl="1" indent="-444500">
              <a:buFont typeface="Arial" pitchFamily="34" charset="0"/>
              <a:buChar char="•"/>
            </a:pPr>
            <a:r>
              <a:rPr lang="da-DK" sz="2800" dirty="0" smtClean="0"/>
              <a:t>Kende sin egen hjemmebane</a:t>
            </a:r>
          </a:p>
          <a:p>
            <a:pPr marL="355600" lvl="1" indent="-355600">
              <a:buFont typeface="Arial" pitchFamily="34" charset="0"/>
              <a:buChar char="•"/>
            </a:pPr>
            <a:r>
              <a:rPr lang="da-DK" sz="2800" dirty="0" smtClean="0"/>
              <a:t>Omkostningsmæssige overvejelser</a:t>
            </a:r>
          </a:p>
          <a:p>
            <a:pPr marL="355600" indent="-355600"/>
            <a:r>
              <a:rPr lang="da-DK" sz="2800" b="1" dirty="0" smtClean="0"/>
              <a:t>Værnetingsaftale:</a:t>
            </a:r>
          </a:p>
          <a:p>
            <a:pPr marL="355600" indent="-355600">
              <a:buFont typeface="Arial" pitchFamily="34" charset="0"/>
              <a:buChar char="•"/>
            </a:pPr>
            <a:r>
              <a:rPr lang="da-DK" sz="2800" dirty="0" smtClean="0"/>
              <a:t>Værneting kan være aftalt mellem parterne, fx en klausul i en kontrakt eller i salgs- og leveringsbetingelser om, at eventuelle retssager, der udspringer af parternes aftale om samhandel, skal afgøres ved retten i Berlin. </a:t>
            </a:r>
          </a:p>
          <a:p>
            <a:pPr marL="355600" indent="-355600">
              <a:buFont typeface="Arial" pitchFamily="34" charset="0"/>
              <a:buChar char="•"/>
            </a:pPr>
            <a:r>
              <a:rPr lang="da-DK" sz="2800" dirty="0" smtClean="0"/>
              <a:t>Kan indgås vedrørende allerede opståede tvister eller fremtidige tvister</a:t>
            </a:r>
            <a:r>
              <a:rPr lang="da-DK" sz="3200" b="1" dirty="0" smtClean="0"/>
              <a:t>.</a:t>
            </a:r>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 - værneting</a:t>
            </a:r>
          </a:p>
        </p:txBody>
      </p:sp>
      <p:sp>
        <p:nvSpPr>
          <p:cNvPr id="3" name="Tekstboks 2"/>
          <p:cNvSpPr txBox="1"/>
          <p:nvPr/>
        </p:nvSpPr>
        <p:spPr>
          <a:xfrm>
            <a:off x="467544" y="1052736"/>
            <a:ext cx="8602730" cy="6278642"/>
          </a:xfrm>
          <a:prstGeom prst="rect">
            <a:avLst/>
          </a:prstGeom>
          <a:noFill/>
        </p:spPr>
        <p:txBody>
          <a:bodyPr wrap="square" rtlCol="0">
            <a:spAutoFit/>
          </a:bodyPr>
          <a:lstStyle/>
          <a:p>
            <a:r>
              <a:rPr lang="da-DK" sz="2800" dirty="0" err="1" smtClean="0"/>
              <a:t>Domsforordningen</a:t>
            </a:r>
            <a:r>
              <a:rPr lang="da-DK" sz="2800" dirty="0" smtClean="0"/>
              <a:t> stiller </a:t>
            </a:r>
            <a:r>
              <a:rPr lang="da-DK" sz="2800" b="1" dirty="0" smtClean="0"/>
              <a:t>formelle krav til værnetings-aftaler</a:t>
            </a:r>
            <a:r>
              <a:rPr lang="da-DK" sz="2800" dirty="0" smtClean="0"/>
              <a:t> indgået mellem parter med forretningssted i EU:</a:t>
            </a:r>
          </a:p>
          <a:p>
            <a:pPr marL="355600" indent="-355600">
              <a:buFont typeface="Arial" pitchFamily="34" charset="0"/>
              <a:buChar char="•"/>
            </a:pPr>
            <a:r>
              <a:rPr lang="da-DK" sz="2800" dirty="0" smtClean="0"/>
              <a:t>Mindst en af parterne har bopæl i en medlemsstat. </a:t>
            </a:r>
          </a:p>
          <a:p>
            <a:pPr marL="355600" lvl="0" indent="-355600">
              <a:buFont typeface="Arial" pitchFamily="34" charset="0"/>
              <a:buChar char="•"/>
            </a:pPr>
            <a:r>
              <a:rPr lang="da-DK" sz="2800" dirty="0" smtClean="0"/>
              <a:t>Skriftligt eller mundtligt med skriftlig bekræftelse.</a:t>
            </a:r>
          </a:p>
          <a:p>
            <a:pPr marL="355600" lvl="0" indent="-355600">
              <a:buFont typeface="Arial" pitchFamily="34" charset="0"/>
              <a:buChar char="•"/>
            </a:pPr>
            <a:r>
              <a:rPr lang="da-DK" sz="2800" dirty="0" smtClean="0"/>
              <a:t>Indgået på et varigt dokument, eller et varigt medie.</a:t>
            </a:r>
          </a:p>
          <a:p>
            <a:pPr marL="355600" lvl="0" indent="-355600">
              <a:buFont typeface="Arial" pitchFamily="34" charset="0"/>
              <a:buChar char="•"/>
            </a:pPr>
            <a:r>
              <a:rPr lang="da-DK" sz="2800" dirty="0" smtClean="0"/>
              <a:t>I en form, der er i overensstemmelse med sædvane og branche.</a:t>
            </a:r>
          </a:p>
          <a:p>
            <a:endParaRPr lang="da-DK" sz="1000" dirty="0" smtClean="0"/>
          </a:p>
          <a:p>
            <a:r>
              <a:rPr lang="da-DK" sz="2800" dirty="0" smtClean="0"/>
              <a:t>En </a:t>
            </a:r>
            <a:r>
              <a:rPr lang="da-DK" sz="2800" b="1" dirty="0" smtClean="0"/>
              <a:t>værnetingsaftale er ikke gyldig, </a:t>
            </a:r>
            <a:r>
              <a:rPr lang="da-DK" sz="2800" dirty="0" smtClean="0"/>
              <a:t>hvis den er i strid med art. 13 og art. 17 om værneting i forsikrings- og forbrugeraftaler, art. 21 om individuelle arbejdsaftaler og reglerne om domstolenes </a:t>
            </a:r>
            <a:r>
              <a:rPr lang="da-DK" sz="2800" dirty="0" err="1" smtClean="0"/>
              <a:t>enekompetence</a:t>
            </a:r>
            <a:r>
              <a:rPr lang="da-DK" sz="2800" dirty="0" smtClean="0"/>
              <a:t> i særlige sager, jf. art 22. </a:t>
            </a:r>
          </a:p>
          <a:p>
            <a:r>
              <a:rPr lang="da-DK" sz="2800" dirty="0" smtClean="0"/>
              <a:t> </a:t>
            </a:r>
          </a:p>
          <a:p>
            <a:endParaRPr lang="da-DK" sz="28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a:t>
            </a:r>
          </a:p>
        </p:txBody>
      </p:sp>
      <p:sp>
        <p:nvSpPr>
          <p:cNvPr id="3" name="Tekstboks 2"/>
          <p:cNvSpPr txBox="1"/>
          <p:nvPr/>
        </p:nvSpPr>
        <p:spPr>
          <a:xfrm>
            <a:off x="467544" y="1052736"/>
            <a:ext cx="8602730" cy="4985980"/>
          </a:xfrm>
          <a:prstGeom prst="rect">
            <a:avLst/>
          </a:prstGeom>
          <a:noFill/>
        </p:spPr>
        <p:txBody>
          <a:bodyPr wrap="square" rtlCol="0">
            <a:spAutoFit/>
          </a:bodyPr>
          <a:lstStyle/>
          <a:p>
            <a:r>
              <a:rPr lang="da-DK" sz="2800" b="1" dirty="0" smtClean="0"/>
              <a:t>Hvis værneting ikke er aftalt:</a:t>
            </a:r>
          </a:p>
          <a:p>
            <a:endParaRPr lang="da-DK" sz="1000" b="1" dirty="0" smtClean="0"/>
          </a:p>
          <a:p>
            <a:r>
              <a:rPr lang="da-DK" sz="2800" b="1" dirty="0" err="1" smtClean="0"/>
              <a:t>Domsforordningen</a:t>
            </a:r>
            <a:r>
              <a:rPr lang="da-DK" sz="2800" b="1" dirty="0" smtClean="0"/>
              <a:t> </a:t>
            </a:r>
            <a:r>
              <a:rPr lang="da-DK" sz="2800" dirty="0" smtClean="0"/>
              <a:t>indeholder regler om: </a:t>
            </a:r>
          </a:p>
          <a:p>
            <a:pPr marL="355600" indent="-355600">
              <a:buFont typeface="Arial" pitchFamily="34" charset="0"/>
              <a:buChar char="•"/>
            </a:pPr>
            <a:r>
              <a:rPr lang="da-DK" sz="2800" dirty="0" smtClean="0"/>
              <a:t>Retternes kompetence, dvs. regler om hvor en sag skal anlægges inden for EU og hvordan den skal behandles. </a:t>
            </a:r>
          </a:p>
          <a:p>
            <a:pPr marL="355600" indent="-355600">
              <a:buFont typeface="Arial" pitchFamily="34" charset="0"/>
              <a:buChar char="•"/>
            </a:pPr>
            <a:r>
              <a:rPr lang="da-DK" sz="2800" dirty="0" smtClean="0"/>
              <a:t>Anerkendelse og fuldbyrdelse af retsafgørelser på det civil- og handelsretlige område. </a:t>
            </a:r>
          </a:p>
          <a:p>
            <a:pPr marL="812800" lvl="1" indent="-355600">
              <a:buFont typeface="Arial" pitchFamily="34" charset="0"/>
              <a:buChar char="•"/>
            </a:pPr>
            <a:r>
              <a:rPr lang="da-DK" sz="2800" dirty="0" smtClean="0"/>
              <a:t>Retsafgørelser, der er truffet i en medlemsstat</a:t>
            </a:r>
            <a:r>
              <a:rPr lang="da-DK" sz="2800" b="1" dirty="0" smtClean="0"/>
              <a:t>, anerkendes</a:t>
            </a:r>
            <a:r>
              <a:rPr lang="da-DK" sz="2800" dirty="0" smtClean="0"/>
              <a:t> i de øvrige medlemsstater, jf. art. 33, og </a:t>
            </a:r>
          </a:p>
          <a:p>
            <a:pPr marL="812800" lvl="1" indent="-355600">
              <a:buFont typeface="Arial" pitchFamily="34" charset="0"/>
              <a:buChar char="•"/>
            </a:pPr>
            <a:r>
              <a:rPr lang="da-DK" sz="2800" dirty="0" smtClean="0"/>
              <a:t>Domme der afsiges i andre EU lande, kan </a:t>
            </a:r>
            <a:r>
              <a:rPr lang="da-DK" sz="2800" b="1" dirty="0" smtClean="0"/>
              <a:t>fuldbyrdes</a:t>
            </a:r>
            <a:r>
              <a:rPr lang="da-DK" sz="2800" dirty="0" smtClean="0"/>
              <a:t> gennem fogedretten i Danmark og i de øvrige medlemsstater, jf. art. 38</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a:t>
            </a:r>
          </a:p>
        </p:txBody>
      </p:sp>
      <p:sp>
        <p:nvSpPr>
          <p:cNvPr id="3" name="Tekstboks 2"/>
          <p:cNvSpPr txBox="1"/>
          <p:nvPr/>
        </p:nvSpPr>
        <p:spPr>
          <a:xfrm>
            <a:off x="467544" y="1052736"/>
            <a:ext cx="8602730" cy="3539430"/>
          </a:xfrm>
          <a:prstGeom prst="rect">
            <a:avLst/>
          </a:prstGeom>
          <a:noFill/>
        </p:spPr>
        <p:txBody>
          <a:bodyPr wrap="square" rtlCol="0">
            <a:spAutoFit/>
          </a:bodyPr>
          <a:lstStyle/>
          <a:p>
            <a:r>
              <a:rPr lang="da-DK" sz="2800" b="1" dirty="0" smtClean="0"/>
              <a:t>Forordningen anvendes ikke på sager om</a:t>
            </a:r>
            <a:r>
              <a:rPr lang="da-DK" sz="2800" dirty="0" smtClean="0"/>
              <a:t>: </a:t>
            </a:r>
          </a:p>
          <a:p>
            <a:pPr marL="355600" lvl="0" indent="-355600">
              <a:buFont typeface="Arial" pitchFamily="34" charset="0"/>
              <a:buChar char="•"/>
            </a:pPr>
            <a:r>
              <a:rPr lang="da-DK" sz="2800" dirty="0" smtClean="0"/>
              <a:t>Fysiske personers retlige status samt deres </a:t>
            </a:r>
            <a:r>
              <a:rPr lang="da-DK" sz="2800" dirty="0" err="1" smtClean="0"/>
              <a:t>rets-</a:t>
            </a:r>
            <a:r>
              <a:rPr lang="da-DK" sz="2800" dirty="0" smtClean="0"/>
              <a:t> og handleevne, </a:t>
            </a:r>
          </a:p>
          <a:p>
            <a:pPr marL="355600" lvl="0" indent="-355600">
              <a:buFont typeface="Arial" pitchFamily="34" charset="0"/>
              <a:buChar char="•"/>
            </a:pPr>
            <a:r>
              <a:rPr lang="da-DK" sz="2800" dirty="0" smtClean="0"/>
              <a:t>formueforholdet mellem ægtefæller samt arv efter loven eller testamente.</a:t>
            </a:r>
          </a:p>
          <a:p>
            <a:pPr marL="355600" lvl="0" indent="-355600">
              <a:buFont typeface="Arial" pitchFamily="34" charset="0"/>
              <a:buChar char="•"/>
            </a:pPr>
            <a:r>
              <a:rPr lang="da-DK" sz="2800" dirty="0" smtClean="0"/>
              <a:t>Konkurs, akkord og andre lignende ordninger.</a:t>
            </a:r>
          </a:p>
          <a:p>
            <a:pPr marL="355600" lvl="0" indent="-355600">
              <a:buFont typeface="Arial" pitchFamily="34" charset="0"/>
              <a:buChar char="•"/>
            </a:pPr>
            <a:r>
              <a:rPr lang="da-DK" sz="2800" dirty="0" smtClean="0"/>
              <a:t>Social sikring. </a:t>
            </a:r>
          </a:p>
          <a:p>
            <a:pPr marL="355600" lvl="0" indent="-355600">
              <a:buFont typeface="Arial" pitchFamily="34" charset="0"/>
              <a:buChar char="•"/>
            </a:pPr>
            <a:r>
              <a:rPr lang="da-DK" sz="2800" dirty="0" smtClean="0"/>
              <a:t>Voldgift.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 – ingen værnetingsaftale</a:t>
            </a:r>
          </a:p>
        </p:txBody>
      </p:sp>
      <p:sp>
        <p:nvSpPr>
          <p:cNvPr id="3" name="Tekstboks 2"/>
          <p:cNvSpPr txBox="1"/>
          <p:nvPr/>
        </p:nvSpPr>
        <p:spPr>
          <a:xfrm>
            <a:off x="467544" y="1052736"/>
            <a:ext cx="8602730" cy="5262979"/>
          </a:xfrm>
          <a:prstGeom prst="rect">
            <a:avLst/>
          </a:prstGeom>
          <a:noFill/>
        </p:spPr>
        <p:txBody>
          <a:bodyPr wrap="square" rtlCol="0">
            <a:spAutoFit/>
          </a:bodyPr>
          <a:lstStyle/>
          <a:p>
            <a:r>
              <a:rPr lang="da-DK" sz="2800" dirty="0" smtClean="0"/>
              <a:t>En sag mod en </a:t>
            </a:r>
            <a:r>
              <a:rPr lang="da-DK" sz="2800" b="1" dirty="0" smtClean="0"/>
              <a:t>fysisk person</a:t>
            </a:r>
            <a:r>
              <a:rPr lang="da-DK" sz="2800" dirty="0" smtClean="0"/>
              <a:t> skal anlægges i den medlemsstat, hvor sagsøgte har sin bopæl, og det uanset hvilken nationalitet sagsøgte har, jf. art. 2. </a:t>
            </a:r>
          </a:p>
          <a:p>
            <a:pPr marL="533400" indent="-355600">
              <a:buFont typeface="Arial" pitchFamily="34" charset="0"/>
              <a:buChar char="•"/>
            </a:pPr>
            <a:r>
              <a:rPr lang="da-DK" sz="2800" b="1" dirty="0" smtClean="0"/>
              <a:t>Bopæl/hjemting</a:t>
            </a:r>
            <a:r>
              <a:rPr lang="da-DK" sz="2800" dirty="0" smtClean="0"/>
              <a:t> - det sted, hvor personen har sit hjem, dvs. der hvor han opholder sig og har sine personlige ting. </a:t>
            </a:r>
          </a:p>
          <a:p>
            <a:r>
              <a:rPr lang="da-DK" sz="2800" dirty="0" smtClean="0"/>
              <a:t>En sag mod en </a:t>
            </a:r>
            <a:r>
              <a:rPr lang="da-DK" sz="2800" b="1" dirty="0" smtClean="0"/>
              <a:t>juridisk person</a:t>
            </a:r>
            <a:r>
              <a:rPr lang="da-DK" sz="2800" dirty="0" smtClean="0"/>
              <a:t>, fx aktie- og </a:t>
            </a:r>
            <a:r>
              <a:rPr lang="da-DK" sz="2800" dirty="0" err="1" smtClean="0"/>
              <a:t>anpartssel-skaber</a:t>
            </a:r>
            <a:r>
              <a:rPr lang="da-DK" sz="2800" dirty="0" smtClean="0"/>
              <a:t>, andelsselskaber, kommanditselskaber, </a:t>
            </a:r>
            <a:r>
              <a:rPr lang="da-DK" sz="2800" dirty="0" err="1" smtClean="0"/>
              <a:t>interessent-skaber</a:t>
            </a:r>
            <a:r>
              <a:rPr lang="da-DK" sz="2800" dirty="0" smtClean="0"/>
              <a:t>, eller foreninger, fonde, offentlige myndigheder, staten, kommuner mv., kan sagsøger vælge om sagen skal anlægges ved sagsøgtes hovedkontor, hovedvirksomhed eller vedtægtsmæssige hjemsted, jf. art. 60, stk. 1.</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077218"/>
          </a:xfrm>
          <a:prstGeom prst="rect">
            <a:avLst/>
          </a:prstGeom>
          <a:noFill/>
        </p:spPr>
        <p:txBody>
          <a:bodyPr wrap="square" rtlCol="0">
            <a:spAutoFit/>
          </a:bodyPr>
          <a:lstStyle/>
          <a:p>
            <a:pPr marL="742950" indent="-742950" algn="ctr"/>
            <a:r>
              <a:rPr lang="da-DK" sz="3600" b="1" dirty="0" smtClean="0">
                <a:solidFill>
                  <a:srgbClr val="7030A0"/>
                </a:solidFill>
                <a:latin typeface="+mj-lt"/>
                <a:cs typeface="Arial" pitchFamily="34" charset="0"/>
              </a:rPr>
              <a:t>1.1 Sagsøgte har hjemting i EU/EFTA </a:t>
            </a:r>
            <a:r>
              <a:rPr lang="da-DK" sz="2800" b="1" dirty="0" smtClean="0">
                <a:solidFill>
                  <a:srgbClr val="7030A0"/>
                </a:solidFill>
                <a:latin typeface="+mj-lt"/>
                <a:cs typeface="Arial" pitchFamily="34" charset="0"/>
              </a:rPr>
              <a:t>(Island, Norge og Schweiz) – ingen værnetingsaftale</a:t>
            </a:r>
          </a:p>
        </p:txBody>
      </p:sp>
      <p:sp>
        <p:nvSpPr>
          <p:cNvPr id="3" name="Tekstboks 2"/>
          <p:cNvSpPr txBox="1"/>
          <p:nvPr/>
        </p:nvSpPr>
        <p:spPr>
          <a:xfrm>
            <a:off x="467544" y="1052736"/>
            <a:ext cx="8602730" cy="2677656"/>
          </a:xfrm>
          <a:prstGeom prst="rect">
            <a:avLst/>
          </a:prstGeom>
          <a:noFill/>
        </p:spPr>
        <p:txBody>
          <a:bodyPr wrap="square" rtlCol="0">
            <a:spAutoFit/>
          </a:bodyPr>
          <a:lstStyle/>
          <a:p>
            <a:pPr fontAlgn="base"/>
            <a:r>
              <a:rPr lang="da-DK" sz="2800" b="1" dirty="0" smtClean="0"/>
              <a:t>Supplerende værneting </a:t>
            </a:r>
            <a:r>
              <a:rPr lang="da-DK" sz="2800" dirty="0" smtClean="0"/>
              <a:t>– alternativ til sagsøgtes hjemting, hvis der er tale om, fx:</a:t>
            </a:r>
          </a:p>
          <a:p>
            <a:pPr fontAlgn="base"/>
            <a:endParaRPr lang="da-DK" sz="2800" dirty="0" smtClean="0"/>
          </a:p>
          <a:p>
            <a:pPr marL="533400" lvl="0" indent="-355600">
              <a:buFont typeface="Arial" pitchFamily="34" charset="0"/>
              <a:buChar char="•"/>
            </a:pPr>
            <a:r>
              <a:rPr lang="da-DK" sz="2800" dirty="0" smtClean="0"/>
              <a:t>Kontraktværneting, jf. art. 5, nr. 1.</a:t>
            </a:r>
          </a:p>
          <a:p>
            <a:pPr marL="533400" lvl="0" indent="-355600">
              <a:buFont typeface="Arial" pitchFamily="34" charset="0"/>
              <a:buChar char="•"/>
            </a:pPr>
            <a:r>
              <a:rPr lang="da-DK" sz="2800" dirty="0" err="1" smtClean="0"/>
              <a:t>Deliktværneting</a:t>
            </a:r>
            <a:r>
              <a:rPr lang="da-DK" sz="2800" dirty="0" smtClean="0"/>
              <a:t>, jf. art. 5, nr. 3.</a:t>
            </a:r>
          </a:p>
          <a:p>
            <a:pPr marL="533400" lvl="0" indent="-355600">
              <a:buFont typeface="Arial" pitchFamily="34" charset="0"/>
              <a:buChar char="•"/>
            </a:pPr>
            <a:r>
              <a:rPr lang="da-DK" sz="2800" dirty="0" smtClean="0"/>
              <a:t>Filialværneting, jf. art. 5, stk. 5.</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1042</TotalTime>
  <Words>2393</Words>
  <Application>Microsoft Office PowerPoint</Application>
  <PresentationFormat>Skærmshow (4:3)</PresentationFormat>
  <Paragraphs>195</Paragraphs>
  <Slides>29</Slides>
  <Notes>29</Notes>
  <HiddenSlides>0</HiddenSlides>
  <MMClips>0</MMClips>
  <ScaleCrop>false</ScaleCrop>
  <HeadingPairs>
    <vt:vector size="4" baseType="variant">
      <vt:variant>
        <vt:lpstr>Tema</vt:lpstr>
      </vt:variant>
      <vt:variant>
        <vt:i4>1</vt:i4>
      </vt:variant>
      <vt:variant>
        <vt:lpstr>Diastitler</vt:lpstr>
      </vt:variant>
      <vt:variant>
        <vt:i4>29</vt:i4>
      </vt:variant>
    </vt:vector>
  </HeadingPairs>
  <TitlesOfParts>
    <vt:vector size="30" baseType="lpstr">
      <vt:lpstr>Kontortema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Dorte</dc:creator>
  <cp:lastModifiedBy> </cp:lastModifiedBy>
  <cp:revision>27</cp:revision>
  <dcterms:created xsi:type="dcterms:W3CDTF">2011-03-28T11:51:52Z</dcterms:created>
  <dcterms:modified xsi:type="dcterms:W3CDTF">2011-10-25T10:41:35Z</dcterms:modified>
</cp:coreProperties>
</file>