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57" r:id="rId2"/>
    <p:sldId id="260" r:id="rId3"/>
    <p:sldId id="301" r:id="rId4"/>
    <p:sldId id="302" r:id="rId5"/>
    <p:sldId id="303" r:id="rId6"/>
    <p:sldId id="304" r:id="rId7"/>
    <p:sldId id="305" r:id="rId8"/>
    <p:sldId id="307" r:id="rId9"/>
    <p:sldId id="306" r:id="rId10"/>
    <p:sldId id="310" r:id="rId11"/>
    <p:sldId id="308" r:id="rId12"/>
    <p:sldId id="309" r:id="rId13"/>
    <p:sldId id="312" r:id="rId14"/>
    <p:sldId id="313" r:id="rId15"/>
    <p:sldId id="311" r:id="rId16"/>
    <p:sldId id="316" r:id="rId17"/>
    <p:sldId id="321" r:id="rId18"/>
    <p:sldId id="317" r:id="rId19"/>
    <p:sldId id="322" r:id="rId20"/>
    <p:sldId id="319" r:id="rId21"/>
    <p:sldId id="318" r:id="rId22"/>
    <p:sldId id="320" r:id="rId23"/>
    <p:sldId id="315" r:id="rId24"/>
    <p:sldId id="325" r:id="rId25"/>
    <p:sldId id="314" r:id="rId26"/>
    <p:sldId id="326" r:id="rId27"/>
    <p:sldId id="333" r:id="rId28"/>
    <p:sldId id="327" r:id="rId29"/>
    <p:sldId id="334" r:id="rId30"/>
    <p:sldId id="335" r:id="rId31"/>
    <p:sldId id="328" r:id="rId32"/>
    <p:sldId id="336" r:id="rId33"/>
    <p:sldId id="329" r:id="rId34"/>
    <p:sldId id="337" r:id="rId35"/>
    <p:sldId id="338" r:id="rId36"/>
    <p:sldId id="339" r:id="rId37"/>
    <p:sldId id="340" r:id="rId38"/>
    <p:sldId id="341" r:id="rId39"/>
    <p:sldId id="330" r:id="rId40"/>
    <p:sldId id="342" r:id="rId41"/>
    <p:sldId id="343" r:id="rId42"/>
    <p:sldId id="344" r:id="rId43"/>
    <p:sldId id="332" r:id="rId44"/>
    <p:sldId id="345" r:id="rId45"/>
    <p:sldId id="331" r:id="rId46"/>
    <p:sldId id="346" r:id="rId47"/>
    <p:sldId id="347" r:id="rId4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28" autoAdjust="0"/>
  </p:normalViewPr>
  <p:slideViewPr>
    <p:cSldViewPr>
      <p:cViewPr>
        <p:scale>
          <a:sx n="75" d="100"/>
          <a:sy n="75" d="100"/>
        </p:scale>
        <p:origin x="-1218" y="2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541A23-12B3-48F8-94B4-10A1AB11FDF2}" type="datetimeFigureOut">
              <a:rPr lang="da-DK" smtClean="0"/>
              <a:pPr/>
              <a:t>14-09-2011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6DC947-5BF5-4E62-B32E-E8EB514BA0C5}" type="slidenum">
              <a:rPr lang="da-DK" smtClean="0"/>
              <a:pPr/>
              <a:t>‹nr.›</a:t>
            </a:fld>
            <a:endParaRPr lang="da-DK"/>
          </a:p>
        </p:txBody>
      </p:sp>
    </p:spTree>
    <p:extLst>
      <p:ext uri="{BB962C8B-B14F-4D97-AF65-F5344CB8AC3E}">
        <p14:creationId xmlns:p14="http://schemas.microsoft.com/office/powerpoint/2010/main" val="9665992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14-09-2011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14-09-2011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261884"/>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6</a:t>
            </a:r>
          </a:p>
          <a:p>
            <a:pPr algn="ctr"/>
            <a:r>
              <a:rPr lang="da-DK" sz="4000" b="1" dirty="0" smtClean="0">
                <a:solidFill>
                  <a:srgbClr val="7030A0"/>
                </a:solidFill>
                <a:latin typeface="+mj-lt"/>
                <a:cs typeface="Arial" pitchFamily="34" charset="0"/>
              </a:rPr>
              <a:t>Erstatning</a:t>
            </a:r>
            <a:endParaRPr lang="da-DK" sz="4000" dirty="0">
              <a:latin typeface="+mj-lt"/>
            </a:endParaRPr>
          </a:p>
        </p:txBody>
      </p:sp>
    </p:spTree>
    <p:extLst>
      <p:ext uri="{BB962C8B-B14F-4D97-AF65-F5344CB8AC3E}">
        <p14:creationId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1.1 Ansvarsgrundlag – Objektivt ansvar</a:t>
            </a:r>
          </a:p>
        </p:txBody>
      </p:sp>
      <p:sp>
        <p:nvSpPr>
          <p:cNvPr id="3" name="Tekstboks 2"/>
          <p:cNvSpPr txBox="1"/>
          <p:nvPr/>
        </p:nvSpPr>
        <p:spPr>
          <a:xfrm>
            <a:off x="541270" y="1196752"/>
            <a:ext cx="8602730" cy="4893647"/>
          </a:xfrm>
          <a:prstGeom prst="rect">
            <a:avLst/>
          </a:prstGeom>
          <a:noFill/>
        </p:spPr>
        <p:txBody>
          <a:bodyPr wrap="square" rtlCol="0">
            <a:spAutoFit/>
          </a:bodyPr>
          <a:lstStyle/>
          <a:p>
            <a:r>
              <a:rPr lang="da-DK" sz="3000" b="1" dirty="0" smtClean="0"/>
              <a:t>Eksempler på områder, hvor der er objektivt ansvar for skadevolder:</a:t>
            </a:r>
          </a:p>
          <a:p>
            <a:pPr marL="355600" lvl="0" indent="-355600">
              <a:buFont typeface="Arial" pitchFamily="34" charset="0"/>
              <a:buChar char="•"/>
            </a:pPr>
            <a:r>
              <a:rPr lang="da-DK" sz="2800" dirty="0" smtClean="0"/>
              <a:t>Arbejdsgiveransvar, jf. Danske Lov 3-19-2</a:t>
            </a:r>
          </a:p>
          <a:p>
            <a:pPr marL="355600" lvl="0" indent="-355600">
              <a:buFont typeface="Arial" pitchFamily="34" charset="0"/>
              <a:buChar char="•"/>
            </a:pPr>
            <a:r>
              <a:rPr lang="da-DK" sz="2800" dirty="0" smtClean="0"/>
              <a:t>Færdselsuheld, jf. Færdselslovens § 101-108</a:t>
            </a:r>
          </a:p>
          <a:p>
            <a:pPr marL="355600" lvl="0" indent="-355600">
              <a:buFont typeface="Arial" pitchFamily="34" charset="0"/>
              <a:buChar char="•"/>
            </a:pPr>
            <a:r>
              <a:rPr lang="da-DK" sz="2800" dirty="0" smtClean="0"/>
              <a:t>Produktansvar, jf. Produktansvarsloven</a:t>
            </a:r>
          </a:p>
          <a:p>
            <a:pPr marL="355600" lvl="0" indent="-355600">
              <a:buFont typeface="Arial" pitchFamily="34" charset="0"/>
              <a:buChar char="•"/>
            </a:pPr>
            <a:r>
              <a:rPr lang="da-DK" sz="2800" dirty="0" smtClean="0"/>
              <a:t>Skader forvoldt af vilde dyr, jf. Danske Lov 6-10-4</a:t>
            </a:r>
          </a:p>
          <a:p>
            <a:pPr marL="355600" lvl="1" indent="-355600">
              <a:buFont typeface="Arial" pitchFamily="34" charset="0"/>
              <a:buChar char="•"/>
            </a:pPr>
            <a:r>
              <a:rPr lang="da-DK" sz="2800" dirty="0" smtClean="0"/>
              <a:t>Skader forvoldt af hunde, jf. Hundeloven</a:t>
            </a:r>
          </a:p>
          <a:p>
            <a:pPr marL="355600" lvl="1" indent="-355600">
              <a:buFont typeface="Arial" pitchFamily="34" charset="0"/>
              <a:buChar char="•"/>
            </a:pPr>
            <a:r>
              <a:rPr lang="da-DK" sz="2800" dirty="0" smtClean="0"/>
              <a:t>Skader forvoldt ved jernbanedrift, luftfart og atomare anlæg</a:t>
            </a:r>
          </a:p>
          <a:p>
            <a:pPr marL="355600" lvl="1" indent="-355600">
              <a:buFont typeface="Arial" pitchFamily="34" charset="0"/>
              <a:buChar char="•"/>
            </a:pPr>
            <a:r>
              <a:rPr lang="da-DK" sz="2800" dirty="0" smtClean="0"/>
              <a:t>Olieskader og havmiljø</a:t>
            </a:r>
          </a:p>
          <a:p>
            <a:pPr marL="355600" lvl="1" indent="-355600">
              <a:buFont typeface="Arial" pitchFamily="34" charset="0"/>
              <a:buChar char="•"/>
            </a:pPr>
            <a:r>
              <a:rPr lang="da-DK" sz="2800" dirty="0" smtClean="0"/>
              <a:t>Naturgasforsyning og vandforsyning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1.2 Økonomisk tab</a:t>
            </a:r>
          </a:p>
        </p:txBody>
      </p:sp>
      <p:sp>
        <p:nvSpPr>
          <p:cNvPr id="3" name="Tekstboks 2"/>
          <p:cNvSpPr txBox="1"/>
          <p:nvPr/>
        </p:nvSpPr>
        <p:spPr>
          <a:xfrm>
            <a:off x="541270" y="1196752"/>
            <a:ext cx="8602730" cy="4524315"/>
          </a:xfrm>
          <a:prstGeom prst="rect">
            <a:avLst/>
          </a:prstGeom>
          <a:noFill/>
        </p:spPr>
        <p:txBody>
          <a:bodyPr wrap="square" rtlCol="0">
            <a:spAutoFit/>
          </a:bodyPr>
          <a:lstStyle/>
          <a:p>
            <a:pPr marL="514350" indent="-514350">
              <a:buFont typeface="Arial" pitchFamily="34" charset="0"/>
              <a:buChar char="•"/>
            </a:pPr>
            <a:r>
              <a:rPr lang="da-DK" sz="3200" dirty="0" smtClean="0"/>
              <a:t>Skadelidte skal have erstattet sit økonomiske tab</a:t>
            </a:r>
          </a:p>
          <a:p>
            <a:pPr marL="514350" indent="-514350">
              <a:buFont typeface="Arial" pitchFamily="34" charset="0"/>
              <a:buChar char="•"/>
            </a:pPr>
            <a:r>
              <a:rPr lang="da-DK" sz="3200" dirty="0" smtClean="0"/>
              <a:t>Tingsskade og personskade </a:t>
            </a:r>
            <a:r>
              <a:rPr lang="da-DK" sz="2000" dirty="0" smtClean="0"/>
              <a:t>(se afsnit 7)</a:t>
            </a:r>
          </a:p>
          <a:p>
            <a:pPr marL="514350" indent="-514350">
              <a:buFont typeface="Arial" pitchFamily="34" charset="0"/>
              <a:buChar char="•"/>
            </a:pPr>
            <a:r>
              <a:rPr lang="da-DK" sz="3200" dirty="0" smtClean="0"/>
              <a:t>Tabet skal kunne dokumenteres</a:t>
            </a:r>
          </a:p>
          <a:p>
            <a:pPr marL="514350" indent="-514350">
              <a:buFont typeface="Arial" pitchFamily="34" charset="0"/>
              <a:buChar char="•"/>
            </a:pPr>
            <a:r>
              <a:rPr lang="da-DK" sz="3200" dirty="0" smtClean="0"/>
              <a:t>Skadelidte skal stilles økonomisk som før skadens indtræden</a:t>
            </a:r>
          </a:p>
          <a:p>
            <a:pPr marL="514350" indent="-514350">
              <a:buFont typeface="Arial" pitchFamily="34" charset="0"/>
              <a:buChar char="•"/>
            </a:pPr>
            <a:r>
              <a:rPr lang="da-DK" sz="3200" dirty="0" smtClean="0"/>
              <a:t>Skadelidte må ikke opnå en berigelse</a:t>
            </a:r>
          </a:p>
          <a:p>
            <a:pPr marL="514350" indent="-514350">
              <a:buFont typeface="Arial" pitchFamily="34" charset="0"/>
              <a:buChar char="•"/>
            </a:pPr>
            <a:r>
              <a:rPr lang="da-DK" sz="3200" dirty="0" smtClean="0"/>
              <a:t>Skadelidte har </a:t>
            </a:r>
            <a:r>
              <a:rPr lang="da-DK" sz="3200" dirty="0" err="1" smtClean="0"/>
              <a:t>tabsbegrænsningspligt</a:t>
            </a:r>
            <a:endParaRPr lang="da-DK" sz="3200" dirty="0" smtClean="0"/>
          </a:p>
          <a:p>
            <a:pPr marL="514350" indent="-514350">
              <a:buFont typeface="Arial" pitchFamily="34" charset="0"/>
              <a:buChar char="•"/>
            </a:pP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1.3 Årsagsforbindelse (kausalitet) </a:t>
            </a:r>
          </a:p>
        </p:txBody>
      </p:sp>
      <p:sp>
        <p:nvSpPr>
          <p:cNvPr id="3" name="Tekstboks 2"/>
          <p:cNvSpPr txBox="1"/>
          <p:nvPr/>
        </p:nvSpPr>
        <p:spPr>
          <a:xfrm>
            <a:off x="541270" y="1196752"/>
            <a:ext cx="8602730" cy="4524315"/>
          </a:xfrm>
          <a:prstGeom prst="rect">
            <a:avLst/>
          </a:prstGeom>
          <a:noFill/>
        </p:spPr>
        <p:txBody>
          <a:bodyPr wrap="square" rtlCol="0">
            <a:spAutoFit/>
          </a:bodyPr>
          <a:lstStyle/>
          <a:p>
            <a:pPr marL="355600" indent="-355600">
              <a:buFont typeface="Arial" pitchFamily="34" charset="0"/>
              <a:buChar char="•"/>
            </a:pPr>
            <a:r>
              <a:rPr lang="da-DK" sz="3200" dirty="0" smtClean="0"/>
              <a:t>Der skal være en naturlig forbindelse mellem handlingen og den skete skade.  </a:t>
            </a:r>
          </a:p>
          <a:p>
            <a:pPr marL="355600" indent="-355600">
              <a:buFont typeface="Arial" pitchFamily="34" charset="0"/>
              <a:buChar char="•"/>
            </a:pPr>
            <a:r>
              <a:rPr lang="da-DK" sz="3200" dirty="0" smtClean="0"/>
              <a:t>Handlingen skal have forårsaget skaden.</a:t>
            </a:r>
          </a:p>
          <a:p>
            <a:pPr marL="355600" indent="-355600">
              <a:buFont typeface="Arial" pitchFamily="34" charset="0"/>
              <a:buChar char="•"/>
            </a:pPr>
            <a:r>
              <a:rPr lang="da-DK" sz="3200" dirty="0" smtClean="0"/>
              <a:t>Handlingen er en nødvendig betingelse for, at den pågældende skade overhovedet indtræder.</a:t>
            </a:r>
          </a:p>
          <a:p>
            <a:pPr marL="355600" indent="-355600">
              <a:buFont typeface="Arial" pitchFamily="34" charset="0"/>
              <a:buChar char="•"/>
            </a:pPr>
            <a:r>
              <a:rPr lang="da-DK" sz="3200" dirty="0" smtClean="0"/>
              <a:t>Hvis skadevolders handling ikke har haft nogen betydning eller sammenhæng med den skete skade, er der ikke årsagsforbindelse, og skadevolder er ikke erstatningsansvarlig.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1.4 Påregnelighed (</a:t>
            </a:r>
            <a:r>
              <a:rPr lang="da-DK" sz="3600" b="1" dirty="0" err="1" smtClean="0">
                <a:solidFill>
                  <a:srgbClr val="7030A0"/>
                </a:solidFill>
                <a:latin typeface="+mj-lt"/>
                <a:cs typeface="Arial" pitchFamily="34" charset="0"/>
              </a:rPr>
              <a:t>adækvans</a:t>
            </a:r>
            <a:r>
              <a:rPr lang="da-DK" sz="3600" b="1" dirty="0" smtClean="0">
                <a:solidFill>
                  <a:srgbClr val="7030A0"/>
                </a:solidFill>
                <a:latin typeface="+mj-lt"/>
                <a:cs typeface="Arial" pitchFamily="34" charset="0"/>
              </a:rPr>
              <a:t>)</a:t>
            </a:r>
          </a:p>
        </p:txBody>
      </p:sp>
      <p:sp>
        <p:nvSpPr>
          <p:cNvPr id="3" name="Tekstboks 2"/>
          <p:cNvSpPr txBox="1"/>
          <p:nvPr/>
        </p:nvSpPr>
        <p:spPr>
          <a:xfrm>
            <a:off x="541270" y="1196752"/>
            <a:ext cx="8602730" cy="4031873"/>
          </a:xfrm>
          <a:prstGeom prst="rect">
            <a:avLst/>
          </a:prstGeom>
          <a:noFill/>
        </p:spPr>
        <p:txBody>
          <a:bodyPr wrap="square" rtlCol="0">
            <a:spAutoFit/>
          </a:bodyPr>
          <a:lstStyle/>
          <a:p>
            <a:pPr marL="355600" indent="-355600">
              <a:buFont typeface="Arial" pitchFamily="34" charset="0"/>
              <a:buChar char="•"/>
            </a:pPr>
            <a:r>
              <a:rPr lang="da-DK" sz="3200" dirty="0" smtClean="0"/>
              <a:t>Skaden skal være en påregnelig følge af skadevolders handling, ellers er skadevolder ikke erstatningsansvarlig – se U2008.1336 V - Den mandlige stripper, s. 134.</a:t>
            </a:r>
          </a:p>
          <a:p>
            <a:pPr marL="355600" indent="-355600">
              <a:buFont typeface="Arial" pitchFamily="34" charset="0"/>
              <a:buChar char="•"/>
            </a:pPr>
            <a:r>
              <a:rPr lang="da-DK" sz="3200" dirty="0" smtClean="0"/>
              <a:t>Afgørende at se på, om skadevolder ved sin handling har forøget risikoen for skadens indtræden. </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Erstatningsbetingelserne</a:t>
            </a:r>
          </a:p>
        </p:txBody>
      </p:sp>
      <p:sp>
        <p:nvSpPr>
          <p:cNvPr id="3" name="Tekstboks 2"/>
          <p:cNvSpPr txBox="1"/>
          <p:nvPr/>
        </p:nvSpPr>
        <p:spPr>
          <a:xfrm>
            <a:off x="541270" y="1196752"/>
            <a:ext cx="8602730" cy="4524315"/>
          </a:xfrm>
          <a:prstGeom prst="rect">
            <a:avLst/>
          </a:prstGeom>
          <a:noFill/>
        </p:spPr>
        <p:txBody>
          <a:bodyPr wrap="square" rtlCol="0">
            <a:spAutoFit/>
          </a:bodyPr>
          <a:lstStyle/>
          <a:p>
            <a:r>
              <a:rPr lang="da-DK" sz="3200" b="1" dirty="0" smtClean="0">
                <a:cs typeface="Arial" pitchFamily="34" charset="0"/>
              </a:rPr>
              <a:t>Alle 4 erstatningsbetingelser skal være opfyldt for at udløse erstatning:</a:t>
            </a:r>
          </a:p>
          <a:p>
            <a:pPr marL="514350" indent="-514350"/>
            <a:endParaRPr lang="da-DK" sz="3200" dirty="0" smtClean="0">
              <a:cs typeface="Arial" pitchFamily="34" charset="0"/>
            </a:endParaRPr>
          </a:p>
          <a:p>
            <a:pPr marL="514350" indent="-514350">
              <a:buAutoNum type="arabicPeriod"/>
            </a:pPr>
            <a:r>
              <a:rPr lang="da-DK" sz="3200" dirty="0" smtClean="0">
                <a:cs typeface="Arial" pitchFamily="34" charset="0"/>
              </a:rPr>
              <a:t>Ansvarsgrundlag</a:t>
            </a:r>
          </a:p>
          <a:p>
            <a:pPr marL="514350" indent="-514350">
              <a:buAutoNum type="arabicPeriod"/>
            </a:pPr>
            <a:r>
              <a:rPr lang="da-DK" sz="3200" dirty="0" smtClean="0">
                <a:cs typeface="Arial" pitchFamily="34" charset="0"/>
              </a:rPr>
              <a:t>Tab</a:t>
            </a:r>
          </a:p>
          <a:p>
            <a:pPr marL="514350" indent="-514350">
              <a:buAutoNum type="arabicPeriod"/>
            </a:pPr>
            <a:r>
              <a:rPr lang="da-DK" sz="3200" dirty="0" smtClean="0">
                <a:cs typeface="Arial" pitchFamily="34" charset="0"/>
              </a:rPr>
              <a:t>Årsagsforbindelse</a:t>
            </a:r>
          </a:p>
          <a:p>
            <a:pPr marL="514350" indent="-514350">
              <a:buAutoNum type="arabicPeriod"/>
            </a:pPr>
            <a:r>
              <a:rPr lang="da-DK" sz="3200" dirty="0" smtClean="0">
                <a:cs typeface="Arial" pitchFamily="34" charset="0"/>
              </a:rPr>
              <a:t>Påregnelighed</a:t>
            </a:r>
          </a:p>
          <a:p>
            <a:pPr marL="514350" indent="-514350"/>
            <a:r>
              <a:rPr lang="da-DK" sz="3200" dirty="0" smtClean="0">
                <a:cs typeface="Arial" pitchFamily="34" charset="0"/>
              </a:rPr>
              <a:t>--------------------------------</a:t>
            </a:r>
          </a:p>
          <a:p>
            <a:pPr marL="514350" indent="-514350"/>
            <a:r>
              <a:rPr lang="da-DK" sz="3200" dirty="0" smtClean="0">
                <a:cs typeface="Arial" pitchFamily="34" charset="0"/>
              </a:rPr>
              <a:t>= Erstatning til skadelidte</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 Nedsættelse af erstatningen</a:t>
            </a:r>
          </a:p>
          <a:p>
            <a:pPr algn="ctr"/>
            <a:r>
              <a:rPr lang="da-DK" sz="3600" b="1" dirty="0" smtClean="0">
                <a:solidFill>
                  <a:srgbClr val="7030A0"/>
                </a:solidFill>
                <a:latin typeface="+mj-lt"/>
                <a:cs typeface="Arial" pitchFamily="34" charset="0"/>
              </a:rPr>
              <a:t>2.1 Objektive ansvarsfrihedsgrunde</a:t>
            </a:r>
          </a:p>
        </p:txBody>
      </p:sp>
      <p:sp>
        <p:nvSpPr>
          <p:cNvPr id="3" name="Tekstboks 2"/>
          <p:cNvSpPr txBox="1"/>
          <p:nvPr/>
        </p:nvSpPr>
        <p:spPr>
          <a:xfrm>
            <a:off x="541270" y="1196752"/>
            <a:ext cx="8602730" cy="4924425"/>
          </a:xfrm>
          <a:prstGeom prst="rect">
            <a:avLst/>
          </a:prstGeom>
          <a:noFill/>
        </p:spPr>
        <p:txBody>
          <a:bodyPr wrap="square" rtlCol="0">
            <a:spAutoFit/>
          </a:bodyPr>
          <a:lstStyle/>
          <a:p>
            <a:r>
              <a:rPr lang="da-DK" sz="3000" dirty="0" smtClean="0"/>
              <a:t>Selvom erstatningsbetingelserne er opfyldt, vil erstatningsbeløbet kunne nedsættes eller helt bortfalde, hvis der er tale om en såkaldt ansvarsfrihedsgrund:</a:t>
            </a:r>
          </a:p>
          <a:p>
            <a:endParaRPr lang="da-DK" sz="1400" dirty="0" smtClean="0">
              <a:cs typeface="Arial" pitchFamily="34" charset="0"/>
            </a:endParaRPr>
          </a:p>
          <a:p>
            <a:pPr marL="514350" indent="-514350">
              <a:buFont typeface="Arial" pitchFamily="34" charset="0"/>
              <a:buChar char="•"/>
            </a:pPr>
            <a:r>
              <a:rPr lang="da-DK" sz="3000" dirty="0" smtClean="0">
                <a:cs typeface="Arial" pitchFamily="34" charset="0"/>
              </a:rPr>
              <a:t>Nødværge</a:t>
            </a:r>
          </a:p>
          <a:p>
            <a:pPr marL="514350" indent="-514350">
              <a:buFont typeface="Arial" pitchFamily="34" charset="0"/>
              <a:buChar char="•"/>
            </a:pPr>
            <a:r>
              <a:rPr lang="da-DK" sz="3000" dirty="0" smtClean="0">
                <a:cs typeface="Arial" pitchFamily="34" charset="0"/>
              </a:rPr>
              <a:t>Nødret</a:t>
            </a:r>
          </a:p>
          <a:p>
            <a:pPr marL="514350" indent="-514350">
              <a:buFont typeface="Arial" pitchFamily="34" charset="0"/>
              <a:buChar char="•"/>
            </a:pPr>
            <a:r>
              <a:rPr lang="da-DK" sz="3000" dirty="0" smtClean="0">
                <a:cs typeface="Arial" pitchFamily="34" charset="0"/>
              </a:rPr>
              <a:t>Uanmodet forretningsførelse (</a:t>
            </a:r>
            <a:r>
              <a:rPr lang="da-DK" sz="3000" dirty="0" err="1" smtClean="0">
                <a:cs typeface="Arial" pitchFamily="34" charset="0"/>
              </a:rPr>
              <a:t>negotiorum</a:t>
            </a:r>
            <a:r>
              <a:rPr lang="da-DK" sz="3000" dirty="0" smtClean="0">
                <a:cs typeface="Arial" pitchFamily="34" charset="0"/>
              </a:rPr>
              <a:t> </a:t>
            </a:r>
            <a:r>
              <a:rPr lang="da-DK" sz="3000" dirty="0" err="1" smtClean="0">
                <a:cs typeface="Arial" pitchFamily="34" charset="0"/>
              </a:rPr>
              <a:t>gestio</a:t>
            </a:r>
            <a:r>
              <a:rPr lang="da-DK" sz="3000" dirty="0" smtClean="0">
                <a:cs typeface="Arial" pitchFamily="34" charset="0"/>
              </a:rPr>
              <a:t>)</a:t>
            </a:r>
          </a:p>
          <a:p>
            <a:pPr marL="514350" indent="-514350">
              <a:buFont typeface="Arial" pitchFamily="34" charset="0"/>
              <a:buChar char="•"/>
            </a:pPr>
            <a:r>
              <a:rPr lang="da-DK" sz="3000" dirty="0" smtClean="0">
                <a:cs typeface="Arial" pitchFamily="34" charset="0"/>
              </a:rPr>
              <a:t>Egen skyld</a:t>
            </a:r>
          </a:p>
          <a:p>
            <a:pPr marL="514350" indent="-514350">
              <a:buFont typeface="Arial" pitchFamily="34" charset="0"/>
              <a:buChar char="•"/>
            </a:pPr>
            <a:r>
              <a:rPr lang="da-DK" sz="3000" dirty="0" smtClean="0">
                <a:cs typeface="Arial" pitchFamily="34" charset="0"/>
              </a:rPr>
              <a:t>Samtykke</a:t>
            </a:r>
          </a:p>
          <a:p>
            <a:pPr marL="514350" indent="-514350">
              <a:buFont typeface="Arial" pitchFamily="34" charset="0"/>
              <a:buChar char="•"/>
            </a:pPr>
            <a:r>
              <a:rPr lang="da-DK" sz="3000" dirty="0" smtClean="0">
                <a:cs typeface="Arial" pitchFamily="34" charset="0"/>
              </a:rPr>
              <a:t>Accept af risiko</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smtClean="0">
                <a:solidFill>
                  <a:srgbClr val="7030A0"/>
                </a:solidFill>
                <a:latin typeface="+mj-lt"/>
                <a:cs typeface="Arial" pitchFamily="34" charset="0"/>
              </a:rPr>
              <a:t>Nødværge</a:t>
            </a:r>
          </a:p>
        </p:txBody>
      </p:sp>
      <p:sp>
        <p:nvSpPr>
          <p:cNvPr id="3" name="Tekstboks 2"/>
          <p:cNvSpPr txBox="1"/>
          <p:nvPr/>
        </p:nvSpPr>
        <p:spPr>
          <a:xfrm>
            <a:off x="541270" y="1196752"/>
            <a:ext cx="8602730" cy="3108543"/>
          </a:xfrm>
          <a:prstGeom prst="rect">
            <a:avLst/>
          </a:prstGeom>
          <a:noFill/>
        </p:spPr>
        <p:txBody>
          <a:bodyPr wrap="square" rtlCol="0">
            <a:spAutoFit/>
          </a:bodyPr>
          <a:lstStyle/>
          <a:p>
            <a:r>
              <a:rPr lang="da-DK" sz="2800" dirty="0" smtClean="0"/>
              <a:t>Handlinger som er foretaget på grund af </a:t>
            </a:r>
            <a:r>
              <a:rPr lang="da-DK" sz="2800" b="1" dirty="0" smtClean="0"/>
              <a:t>nødværge</a:t>
            </a:r>
            <a:r>
              <a:rPr lang="da-DK" sz="2800" dirty="0" smtClean="0"/>
              <a:t> er ifølge straffelovens § 13, stk. 1 </a:t>
            </a:r>
            <a:r>
              <a:rPr lang="da-DK" sz="2800" b="1" dirty="0" smtClean="0"/>
              <a:t>straffri, hvis</a:t>
            </a:r>
            <a:r>
              <a:rPr lang="da-DK" sz="2800" dirty="0" smtClean="0"/>
              <a:t>:</a:t>
            </a:r>
          </a:p>
          <a:p>
            <a:endParaRPr lang="da-DK" sz="2400" dirty="0" smtClean="0"/>
          </a:p>
          <a:p>
            <a:r>
              <a:rPr lang="da-DK" sz="2800" dirty="0" smtClean="0"/>
              <a:t>Handlingen har været nødvendig for at modstå eller afværge et påbegyndt angreb eller et overhængende uretmæssigt angreb.</a:t>
            </a:r>
            <a:r>
              <a:rPr lang="da-DK" sz="2400" dirty="0" smtClean="0"/>
              <a:t>  </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200" b="1" dirty="0" smtClean="0">
                <a:solidFill>
                  <a:srgbClr val="7030A0"/>
                </a:solidFill>
                <a:latin typeface="+mj-lt"/>
                <a:cs typeface="Arial" pitchFamily="34" charset="0"/>
              </a:rPr>
              <a:t>Nødværge</a:t>
            </a:r>
          </a:p>
        </p:txBody>
      </p:sp>
      <p:sp>
        <p:nvSpPr>
          <p:cNvPr id="3" name="Tekstboks 2"/>
          <p:cNvSpPr txBox="1"/>
          <p:nvPr/>
        </p:nvSpPr>
        <p:spPr>
          <a:xfrm>
            <a:off x="541270" y="1052737"/>
            <a:ext cx="8602730" cy="6001643"/>
          </a:xfrm>
          <a:prstGeom prst="rect">
            <a:avLst/>
          </a:prstGeom>
          <a:noFill/>
        </p:spPr>
        <p:txBody>
          <a:bodyPr wrap="square" rtlCol="0">
            <a:spAutoFit/>
          </a:bodyPr>
          <a:lstStyle/>
          <a:p>
            <a:r>
              <a:rPr lang="da-DK" sz="2400" dirty="0" smtClean="0"/>
              <a:t> </a:t>
            </a:r>
            <a:r>
              <a:rPr lang="da-DK" sz="2400" b="1" dirty="0" smtClean="0"/>
              <a:t>Betingelser for straffrihed:</a:t>
            </a:r>
          </a:p>
          <a:p>
            <a:pPr marL="355600" indent="-355600">
              <a:buFont typeface="Arial" pitchFamily="34" charset="0"/>
              <a:buChar char="•"/>
            </a:pPr>
            <a:r>
              <a:rPr lang="da-DK" sz="2400" dirty="0" smtClean="0"/>
              <a:t>Nødværgehandlingen skal være forsvarlig i forhold til angrebets farlighed, angriberens person og det angrebne </a:t>
            </a:r>
            <a:r>
              <a:rPr lang="da-DK" sz="2400" dirty="0" err="1" smtClean="0"/>
              <a:t>retsgodes</a:t>
            </a:r>
            <a:r>
              <a:rPr lang="da-DK" sz="2400" dirty="0" smtClean="0"/>
              <a:t> betydning.</a:t>
            </a:r>
          </a:p>
          <a:p>
            <a:pPr marL="355600" indent="-355600">
              <a:buFont typeface="Arial" pitchFamily="34" charset="0"/>
              <a:buChar char="•"/>
            </a:pPr>
            <a:r>
              <a:rPr lang="da-DK" sz="2400" dirty="0" smtClean="0"/>
              <a:t>Man må godt forsvare sig og handle, men uden at bruge mere magt eller alvorligere metoder end påkrævet i situationen. </a:t>
            </a:r>
          </a:p>
          <a:p>
            <a:pPr marL="355600" indent="-355600">
              <a:buFont typeface="Arial" pitchFamily="34" charset="0"/>
              <a:buChar char="•"/>
            </a:pPr>
            <a:r>
              <a:rPr lang="da-DK" sz="2400" dirty="0" smtClean="0"/>
              <a:t>Forsvarshandlingen skal være nødvendig.</a:t>
            </a:r>
          </a:p>
          <a:p>
            <a:pPr marL="355600" indent="-355600">
              <a:buFont typeface="Arial" pitchFamily="34" charset="0"/>
              <a:buChar char="•"/>
            </a:pPr>
            <a:r>
              <a:rPr lang="da-DK" sz="2400" dirty="0" smtClean="0"/>
              <a:t>Man må ikke fortsætte med at udøve nødværge, efter at angrebet er afsluttet.</a:t>
            </a:r>
          </a:p>
          <a:p>
            <a:pPr marL="266700" indent="-266700"/>
            <a:r>
              <a:rPr lang="da-DK" sz="2400" b="1" dirty="0" smtClean="0"/>
              <a:t>Omvendt bevisbyrde:</a:t>
            </a:r>
          </a:p>
          <a:p>
            <a:pPr marL="355600" indent="-355600">
              <a:buFont typeface="Arial" pitchFamily="34" charset="0"/>
              <a:buChar char="•"/>
            </a:pPr>
            <a:r>
              <a:rPr lang="da-DK" sz="2400" dirty="0" smtClean="0"/>
              <a:t>Den, som har modstået eller afværget et påbegyndt angreb eller et overhængende uretmæssigt angreb, som skal kunne bevise, at han var udsat for et angreb, og at han ikke har anvendt voldsommere metoder end nødvendigt i situationen – se Urmagersagen, s 136.</a:t>
            </a:r>
          </a:p>
          <a:p>
            <a:pPr marL="514350" indent="-514350"/>
            <a:endParaRPr lang="da-DK" sz="24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smtClean="0">
                <a:solidFill>
                  <a:srgbClr val="7030A0"/>
                </a:solidFill>
                <a:latin typeface="+mj-lt"/>
                <a:cs typeface="Arial" pitchFamily="34" charset="0"/>
              </a:rPr>
              <a:t>Nødret</a:t>
            </a:r>
          </a:p>
        </p:txBody>
      </p:sp>
      <p:sp>
        <p:nvSpPr>
          <p:cNvPr id="3" name="Tekstboks 2"/>
          <p:cNvSpPr txBox="1"/>
          <p:nvPr/>
        </p:nvSpPr>
        <p:spPr>
          <a:xfrm>
            <a:off x="541270" y="1196752"/>
            <a:ext cx="8602730" cy="5324535"/>
          </a:xfrm>
          <a:prstGeom prst="rect">
            <a:avLst/>
          </a:prstGeom>
          <a:noFill/>
        </p:spPr>
        <p:txBody>
          <a:bodyPr wrap="square" rtlCol="0">
            <a:spAutoFit/>
          </a:bodyPr>
          <a:lstStyle/>
          <a:p>
            <a:endParaRPr lang="da-DK" sz="3200" dirty="0" smtClean="0"/>
          </a:p>
          <a:p>
            <a:r>
              <a:rPr lang="da-DK" sz="3200" dirty="0" smtClean="0"/>
              <a:t>En handling som er strafbar, kan være straffri, hvis handlingen var nødvendig til afværgelse af truende skade på personer eller gods, og hvor </a:t>
            </a:r>
            <a:r>
              <a:rPr lang="da-DK" sz="3200" dirty="0" err="1" smtClean="0"/>
              <a:t>lovovertræ-delsen</a:t>
            </a:r>
            <a:r>
              <a:rPr lang="da-DK" sz="3200" dirty="0" smtClean="0"/>
              <a:t> anses for at være af forholdsvis under-ordnet betydning, jf. straffelovens § 14. </a:t>
            </a:r>
          </a:p>
          <a:p>
            <a:r>
              <a:rPr lang="da-DK" sz="3200" dirty="0" smtClean="0"/>
              <a:t>	</a:t>
            </a:r>
          </a:p>
          <a:p>
            <a:r>
              <a:rPr lang="da-DK" sz="2800" dirty="0" smtClean="0"/>
              <a:t>Fx smadre vinduet i en bil, der er parkeret i solen en meget varm sommerdag, for at redde grædende spædbarn på bagsædet.</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err="1" smtClean="0">
                <a:solidFill>
                  <a:srgbClr val="7030A0"/>
                </a:solidFill>
                <a:latin typeface="+mj-lt"/>
                <a:cs typeface="Arial" pitchFamily="34" charset="0"/>
              </a:rPr>
              <a:t>Negotiorum</a:t>
            </a:r>
            <a:r>
              <a:rPr lang="da-DK" sz="3600" b="1" dirty="0" smtClean="0">
                <a:solidFill>
                  <a:srgbClr val="7030A0"/>
                </a:solidFill>
                <a:latin typeface="+mj-lt"/>
                <a:cs typeface="Arial" pitchFamily="34" charset="0"/>
              </a:rPr>
              <a:t> </a:t>
            </a:r>
            <a:r>
              <a:rPr lang="da-DK" sz="3600" b="1" dirty="0" err="1" smtClean="0">
                <a:solidFill>
                  <a:srgbClr val="7030A0"/>
                </a:solidFill>
                <a:latin typeface="+mj-lt"/>
                <a:cs typeface="Arial" pitchFamily="34" charset="0"/>
              </a:rPr>
              <a:t>gestio</a:t>
            </a:r>
            <a:endParaRPr lang="da-DK" sz="3600" b="1" dirty="0" smtClean="0">
              <a:solidFill>
                <a:srgbClr val="7030A0"/>
              </a:solidFill>
              <a:latin typeface="+mj-lt"/>
              <a:cs typeface="Arial" pitchFamily="34" charset="0"/>
            </a:endParaRPr>
          </a:p>
        </p:txBody>
      </p:sp>
      <p:sp>
        <p:nvSpPr>
          <p:cNvPr id="3" name="Tekstboks 2"/>
          <p:cNvSpPr txBox="1"/>
          <p:nvPr/>
        </p:nvSpPr>
        <p:spPr>
          <a:xfrm>
            <a:off x="541270" y="1196752"/>
            <a:ext cx="8602730" cy="4278094"/>
          </a:xfrm>
          <a:prstGeom prst="rect">
            <a:avLst/>
          </a:prstGeom>
          <a:noFill/>
        </p:spPr>
        <p:txBody>
          <a:bodyPr wrap="square" rtlCol="0">
            <a:spAutoFit/>
          </a:bodyPr>
          <a:lstStyle/>
          <a:p>
            <a:r>
              <a:rPr lang="da-DK" sz="3200" b="1" dirty="0" smtClean="0"/>
              <a:t>Uanmodet forretningsførelse</a:t>
            </a:r>
            <a:r>
              <a:rPr lang="da-DK" sz="3200" dirty="0" smtClean="0"/>
              <a:t> (</a:t>
            </a:r>
            <a:r>
              <a:rPr lang="da-DK" sz="3200" dirty="0" err="1" smtClean="0"/>
              <a:t>negotiorum</a:t>
            </a:r>
            <a:r>
              <a:rPr lang="da-DK" sz="3200" dirty="0" smtClean="0"/>
              <a:t> </a:t>
            </a:r>
            <a:r>
              <a:rPr lang="da-DK" sz="3200" dirty="0" err="1" smtClean="0"/>
              <a:t>gestio</a:t>
            </a:r>
            <a:r>
              <a:rPr lang="da-DK" sz="3200" dirty="0" smtClean="0"/>
              <a:t>) – en handling, som det er nødvendigt at foretage på en andens vegne for at afværge et formuetab, og hvor den berettigede selv er forhindret i at handle.</a:t>
            </a:r>
          </a:p>
          <a:p>
            <a:endParaRPr lang="da-DK" sz="2800" dirty="0" smtClean="0">
              <a:cs typeface="Arial" pitchFamily="34" charset="0"/>
            </a:endParaRPr>
          </a:p>
          <a:p>
            <a:r>
              <a:rPr lang="da-DK" sz="2800" dirty="0" smtClean="0">
                <a:cs typeface="Arial" pitchFamily="34" charset="0"/>
              </a:rPr>
              <a:t>Fx at bestille et tagdækkerfirma til at ordne og afdække naboens tag. Naboen er bortrejst og et træ er væltet ned i tagetagen under en storm.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Erstatning</a:t>
            </a:r>
          </a:p>
        </p:txBody>
      </p:sp>
      <p:sp>
        <p:nvSpPr>
          <p:cNvPr id="3" name="Tekstboks 2"/>
          <p:cNvSpPr txBox="1"/>
          <p:nvPr/>
        </p:nvSpPr>
        <p:spPr>
          <a:xfrm>
            <a:off x="467544" y="1340768"/>
            <a:ext cx="8602730" cy="4093428"/>
          </a:xfrm>
          <a:prstGeom prst="rect">
            <a:avLst/>
          </a:prstGeom>
          <a:noFill/>
        </p:spPr>
        <p:txBody>
          <a:bodyPr wrap="square" rtlCol="0">
            <a:spAutoFit/>
          </a:bodyPr>
          <a:lstStyle/>
          <a:p>
            <a:r>
              <a:rPr lang="da-DK" sz="3600" b="1" dirty="0" smtClean="0">
                <a:cs typeface="Arial" pitchFamily="34" charset="0"/>
              </a:rPr>
              <a:t>I kapitel 6 gennemgås:</a:t>
            </a:r>
          </a:p>
          <a:p>
            <a:r>
              <a:rPr lang="da-DK" sz="2800" dirty="0" smtClean="0"/>
              <a:t>1. </a:t>
            </a:r>
            <a:r>
              <a:rPr lang="da-DK" sz="3200" dirty="0" smtClean="0"/>
              <a:t>De 4 erstatningsbetingelser</a:t>
            </a:r>
          </a:p>
          <a:p>
            <a:pPr lvl="0"/>
            <a:r>
              <a:rPr lang="da-DK" sz="3200" dirty="0" smtClean="0"/>
              <a:t>2. Nedsættelse af erstatningen</a:t>
            </a:r>
          </a:p>
          <a:p>
            <a:pPr lvl="0"/>
            <a:r>
              <a:rPr lang="da-DK" sz="3200" dirty="0" smtClean="0"/>
              <a:t>3. Erstatning forvoldt af børn</a:t>
            </a:r>
          </a:p>
          <a:p>
            <a:pPr lvl="0"/>
            <a:r>
              <a:rPr lang="da-DK" sz="3200" dirty="0" smtClean="0"/>
              <a:t>4. Arbejdsgiveransvar</a:t>
            </a:r>
          </a:p>
          <a:p>
            <a:pPr lvl="0"/>
            <a:r>
              <a:rPr lang="da-DK" sz="3200" dirty="0" smtClean="0"/>
              <a:t>5. Færdselsansvar</a:t>
            </a:r>
          </a:p>
          <a:p>
            <a:r>
              <a:rPr lang="da-DK" sz="3200" dirty="0" smtClean="0"/>
              <a:t>6. Produktansvar</a:t>
            </a:r>
          </a:p>
          <a:p>
            <a:r>
              <a:rPr lang="da-DK" sz="3200" dirty="0" smtClean="0"/>
              <a:t>7. Opgørelse af erstatningskravet</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smtClean="0">
                <a:solidFill>
                  <a:srgbClr val="7030A0"/>
                </a:solidFill>
                <a:latin typeface="+mj-lt"/>
                <a:cs typeface="Arial" pitchFamily="34" charset="0"/>
              </a:rPr>
              <a:t>Egen skyld</a:t>
            </a:r>
          </a:p>
        </p:txBody>
      </p:sp>
      <p:sp>
        <p:nvSpPr>
          <p:cNvPr id="3" name="Tekstboks 2"/>
          <p:cNvSpPr txBox="1"/>
          <p:nvPr/>
        </p:nvSpPr>
        <p:spPr>
          <a:xfrm>
            <a:off x="541270" y="1196752"/>
            <a:ext cx="8602730" cy="6370975"/>
          </a:xfrm>
          <a:prstGeom prst="rect">
            <a:avLst/>
          </a:prstGeom>
          <a:noFill/>
        </p:spPr>
        <p:txBody>
          <a:bodyPr wrap="square" rtlCol="0">
            <a:spAutoFit/>
          </a:bodyPr>
          <a:lstStyle/>
          <a:p>
            <a:pPr marL="355600" indent="-355600">
              <a:buFont typeface="Arial" pitchFamily="34" charset="0"/>
              <a:buChar char="•"/>
            </a:pPr>
            <a:r>
              <a:rPr lang="da-DK" sz="3000" dirty="0" smtClean="0"/>
              <a:t>Hvis skadelidte i en eller anden grad er medskyldig i, at skaden sker. </a:t>
            </a:r>
          </a:p>
          <a:p>
            <a:pPr marL="355600" indent="-355600">
              <a:buFont typeface="Arial" pitchFamily="34" charset="0"/>
              <a:buChar char="•"/>
            </a:pPr>
            <a:r>
              <a:rPr lang="da-DK" sz="3000" dirty="0" smtClean="0"/>
              <a:t>Det har betydning for skyldsvurderingen, om </a:t>
            </a:r>
            <a:r>
              <a:rPr lang="da-DK" sz="3000" dirty="0" err="1" smtClean="0"/>
              <a:t>skade-lidte</a:t>
            </a:r>
            <a:r>
              <a:rPr lang="da-DK" sz="3000" dirty="0" smtClean="0"/>
              <a:t> selv har handlet culpøst. </a:t>
            </a:r>
          </a:p>
          <a:p>
            <a:pPr marL="355600" indent="-355600">
              <a:buFont typeface="Arial" pitchFamily="34" charset="0"/>
              <a:buChar char="•"/>
            </a:pPr>
            <a:r>
              <a:rPr lang="da-DK" sz="3000" dirty="0" smtClean="0"/>
              <a:t>Har skadelidte udvist den fornødne agtpågivenhed i situationen? </a:t>
            </a:r>
          </a:p>
          <a:p>
            <a:endParaRPr lang="da-DK" sz="1600" dirty="0" smtClean="0"/>
          </a:p>
          <a:p>
            <a:r>
              <a:rPr lang="da-DK" sz="2800" dirty="0" smtClean="0"/>
              <a:t>Hvis det vurderes, at skadelidte selv har handlet uagtsomt og dette har haft indflydelse på den skete skade, kan erstatningen nedsættes og i nogle tilfælde helt bortfalde – se U2008.1521V - </a:t>
            </a:r>
            <a:r>
              <a:rPr lang="da-DK" sz="2800" dirty="0" err="1" smtClean="0"/>
              <a:t>Knock-out</a:t>
            </a:r>
            <a:r>
              <a:rPr lang="da-DK" sz="2800" dirty="0" smtClean="0"/>
              <a:t> af det flyvende tæppe, s. 137.</a:t>
            </a:r>
          </a:p>
          <a:p>
            <a:r>
              <a:rPr lang="da-DK" sz="2800" dirty="0" smtClean="0"/>
              <a:t> </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smtClean="0">
                <a:solidFill>
                  <a:srgbClr val="7030A0"/>
                </a:solidFill>
                <a:latin typeface="+mj-lt"/>
                <a:cs typeface="Arial" pitchFamily="34" charset="0"/>
              </a:rPr>
              <a:t>Samtykke</a:t>
            </a:r>
          </a:p>
        </p:txBody>
      </p:sp>
      <p:sp>
        <p:nvSpPr>
          <p:cNvPr id="3" name="Tekstboks 2"/>
          <p:cNvSpPr txBox="1"/>
          <p:nvPr/>
        </p:nvSpPr>
        <p:spPr>
          <a:xfrm>
            <a:off x="541270" y="1196752"/>
            <a:ext cx="8602730" cy="6247864"/>
          </a:xfrm>
          <a:prstGeom prst="rect">
            <a:avLst/>
          </a:prstGeom>
          <a:noFill/>
        </p:spPr>
        <p:txBody>
          <a:bodyPr wrap="square" rtlCol="0">
            <a:spAutoFit/>
          </a:bodyPr>
          <a:lstStyle/>
          <a:p>
            <a:pPr marL="355600" indent="-355600">
              <a:buFont typeface="Arial" pitchFamily="34" charset="0"/>
              <a:buChar char="•"/>
            </a:pPr>
            <a:r>
              <a:rPr lang="da-DK" sz="2800" dirty="0" smtClean="0"/>
              <a:t>Samtykke til en skade kan gives som et udtrykkeligt samtykke eller som et stiltiende samtykke, hvorved skadelidte ved sin optræden eller handling tilkende-giver at have samtykket til skade eller risiko for skade</a:t>
            </a:r>
          </a:p>
          <a:p>
            <a:pPr marL="355600" indent="-355600">
              <a:buFont typeface="Arial" pitchFamily="34" charset="0"/>
              <a:buChar char="•"/>
            </a:pPr>
            <a:r>
              <a:rPr lang="da-DK" sz="2800" dirty="0" smtClean="0"/>
              <a:t>U2003.500Ø – Det mislykkede tandemspring: Skadelidte havde underskrevet en erklæring om at han var indforstået med, at han ikke kunne gøre noget erstatningskrav gældende i forbindelse med et faldskærmsudspring.</a:t>
            </a:r>
          </a:p>
          <a:p>
            <a:pPr marL="355600" indent="-355600">
              <a:buFont typeface="Arial" pitchFamily="34" charset="0"/>
              <a:buChar char="•"/>
            </a:pPr>
            <a:endParaRPr lang="da-DK" sz="2800" dirty="0" smtClean="0"/>
          </a:p>
          <a:p>
            <a:pPr marL="355600" indent="-355600">
              <a:buFont typeface="Arial" pitchFamily="34" charset="0"/>
              <a:buChar char="•"/>
            </a:pPr>
            <a:endParaRPr lang="da-DK" sz="2800" dirty="0" smtClean="0"/>
          </a:p>
          <a:p>
            <a:pPr marL="355600" indent="-355600">
              <a:buFont typeface="Arial" pitchFamily="34" charset="0"/>
              <a:buChar char="•"/>
            </a:pPr>
            <a:endParaRPr lang="da-DK" sz="2800" dirty="0" smtClean="0"/>
          </a:p>
          <a:p>
            <a:endParaRPr lang="da-DK" sz="3200" dirty="0" smtClean="0"/>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Objektive ansvarsfrihedsgrunde</a:t>
            </a:r>
          </a:p>
          <a:p>
            <a:pPr algn="ctr"/>
            <a:r>
              <a:rPr lang="da-DK" sz="3600" b="1" dirty="0" smtClean="0">
                <a:solidFill>
                  <a:srgbClr val="7030A0"/>
                </a:solidFill>
                <a:latin typeface="+mj-lt"/>
                <a:cs typeface="Arial" pitchFamily="34" charset="0"/>
              </a:rPr>
              <a:t>Accept af risiko</a:t>
            </a:r>
          </a:p>
        </p:txBody>
      </p:sp>
      <p:sp>
        <p:nvSpPr>
          <p:cNvPr id="3" name="Tekstboks 2"/>
          <p:cNvSpPr txBox="1"/>
          <p:nvPr/>
        </p:nvSpPr>
        <p:spPr>
          <a:xfrm>
            <a:off x="541270" y="1196752"/>
            <a:ext cx="8602730" cy="5078313"/>
          </a:xfrm>
          <a:prstGeom prst="rect">
            <a:avLst/>
          </a:prstGeom>
          <a:noFill/>
        </p:spPr>
        <p:txBody>
          <a:bodyPr wrap="square" rtlCol="0">
            <a:spAutoFit/>
          </a:bodyPr>
          <a:lstStyle/>
          <a:p>
            <a:r>
              <a:rPr lang="da-DK" sz="3000" b="1" dirty="0" smtClean="0"/>
              <a:t>Situation</a:t>
            </a:r>
            <a:r>
              <a:rPr lang="da-DK" sz="3000" dirty="0" smtClean="0"/>
              <a:t>: </a:t>
            </a:r>
          </a:p>
          <a:p>
            <a:r>
              <a:rPr lang="da-DK" sz="2800" dirty="0" smtClean="0"/>
              <a:t>A sætter sig ind på passagersædet i en bil, hvor der er mistanke om, at føreren er beruset. Køreturen ender i et biluheld med deraf følgende fysisk skade på A. Det kan diskuteres, hvorvidt A (skadelidte) har et erstatningskrav mod skadevolder (den berusede fører).</a:t>
            </a:r>
          </a:p>
          <a:p>
            <a:endParaRPr lang="da-DK" sz="1000" dirty="0" smtClean="0"/>
          </a:p>
          <a:p>
            <a:pPr marL="355600" indent="-355600">
              <a:buFont typeface="Arial" pitchFamily="34" charset="0"/>
              <a:buChar char="•"/>
            </a:pPr>
            <a:r>
              <a:rPr lang="da-DK" sz="2800" dirty="0" smtClean="0"/>
              <a:t>Vidste skadelidte, at føreren var beruset, eller burde skadelidte efter omstændighederne have vidst det? </a:t>
            </a:r>
          </a:p>
          <a:p>
            <a:pPr marL="355600" indent="-355600">
              <a:buFont typeface="Arial" pitchFamily="34" charset="0"/>
              <a:buChar char="•"/>
            </a:pPr>
            <a:r>
              <a:rPr lang="da-DK" sz="2800" dirty="0" smtClean="0"/>
              <a:t>Afgørende: Om den skadelidte indså eller burde have indset, at der var risiko for skade.</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2.2 Bortfald og lempelse</a:t>
            </a:r>
          </a:p>
          <a:p>
            <a:pPr algn="ctr"/>
            <a:r>
              <a:rPr lang="da-DK" sz="3600" b="1" dirty="0" smtClean="0">
                <a:solidFill>
                  <a:srgbClr val="7030A0"/>
                </a:solidFill>
                <a:latin typeface="+mj-lt"/>
                <a:cs typeface="Arial" pitchFamily="34" charset="0"/>
              </a:rPr>
              <a:t>For skadevolder - Forsikring</a:t>
            </a:r>
          </a:p>
        </p:txBody>
      </p:sp>
      <p:sp>
        <p:nvSpPr>
          <p:cNvPr id="3" name="Tekstboks 2"/>
          <p:cNvSpPr txBox="1"/>
          <p:nvPr/>
        </p:nvSpPr>
        <p:spPr>
          <a:xfrm>
            <a:off x="541270" y="1196752"/>
            <a:ext cx="8602730" cy="4770537"/>
          </a:xfrm>
          <a:prstGeom prst="rect">
            <a:avLst/>
          </a:prstGeom>
          <a:noFill/>
        </p:spPr>
        <p:txBody>
          <a:bodyPr wrap="square" rtlCol="0">
            <a:spAutoFit/>
          </a:bodyPr>
          <a:lstStyle/>
          <a:p>
            <a:pPr marL="514350" indent="-514350"/>
            <a:r>
              <a:rPr lang="da-DK" sz="3200" b="1" dirty="0" smtClean="0">
                <a:cs typeface="Arial" pitchFamily="34" charset="0"/>
              </a:rPr>
              <a:t>Hovedregel:</a:t>
            </a:r>
            <a:r>
              <a:rPr lang="da-DK" sz="3200" dirty="0" smtClean="0">
                <a:cs typeface="Arial" pitchFamily="34" charset="0"/>
              </a:rPr>
              <a:t> Hvis skaden er dækket af en tings-forsikring eller en driftstabsforsikring tegnet af skadelidte, er det skadelidtes forsikringsselskab der dækker og udbetaler erstatningsbeløbet til skadelidte, jf. EAL § 19, stk. 1.</a:t>
            </a:r>
          </a:p>
          <a:p>
            <a:pPr marL="514350" indent="-514350"/>
            <a:endParaRPr lang="da-DK" sz="1600" dirty="0" smtClean="0">
              <a:cs typeface="Arial" pitchFamily="34" charset="0"/>
            </a:endParaRPr>
          </a:p>
          <a:p>
            <a:pPr marL="514350" indent="-514350"/>
            <a:r>
              <a:rPr lang="da-DK" sz="3200" b="1" dirty="0" smtClean="0">
                <a:cs typeface="Arial" pitchFamily="34" charset="0"/>
              </a:rPr>
              <a:t>Undtagelse:</a:t>
            </a:r>
            <a:r>
              <a:rPr lang="da-DK" sz="3200" dirty="0" smtClean="0">
                <a:cs typeface="Arial" pitchFamily="34" charset="0"/>
              </a:rPr>
              <a:t> Kravet mod skadevolder (regreskrav) fastholdes, hvis skadevolder har forårsaget skaden ved grov uagtsomhed eller forsæt, jf. EAL § 19, stk. 2.</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2.2 Bortfald og lempelse</a:t>
            </a:r>
          </a:p>
          <a:p>
            <a:pPr algn="ctr"/>
            <a:r>
              <a:rPr lang="da-DK" sz="3600" b="1" dirty="0" smtClean="0">
                <a:solidFill>
                  <a:srgbClr val="7030A0"/>
                </a:solidFill>
                <a:latin typeface="+mj-lt"/>
                <a:cs typeface="Arial" pitchFamily="34" charset="0"/>
              </a:rPr>
              <a:t>For skadevolder</a:t>
            </a:r>
          </a:p>
        </p:txBody>
      </p:sp>
      <p:sp>
        <p:nvSpPr>
          <p:cNvPr id="3" name="Tekstboks 2"/>
          <p:cNvSpPr txBox="1"/>
          <p:nvPr/>
        </p:nvSpPr>
        <p:spPr>
          <a:xfrm>
            <a:off x="541270" y="1196752"/>
            <a:ext cx="8602730" cy="5816977"/>
          </a:xfrm>
          <a:prstGeom prst="rect">
            <a:avLst/>
          </a:prstGeom>
          <a:noFill/>
        </p:spPr>
        <p:txBody>
          <a:bodyPr wrap="square" rtlCol="0">
            <a:spAutoFit/>
          </a:bodyPr>
          <a:lstStyle/>
          <a:p>
            <a:pPr marL="355600" indent="-355600">
              <a:buFont typeface="Arial" pitchFamily="34" charset="0"/>
              <a:buChar char="•"/>
            </a:pPr>
            <a:r>
              <a:rPr lang="da-DK" sz="2600" dirty="0" smtClean="0">
                <a:cs typeface="Arial" pitchFamily="34" charset="0"/>
              </a:rPr>
              <a:t>Lempelse hvis ansvaret vil virke </a:t>
            </a:r>
            <a:r>
              <a:rPr lang="da-DK" sz="2600" b="1" dirty="0" smtClean="0">
                <a:cs typeface="Arial" pitchFamily="34" charset="0"/>
              </a:rPr>
              <a:t>urimeligt tyngende</a:t>
            </a:r>
            <a:r>
              <a:rPr lang="da-DK" sz="2600" dirty="0" smtClean="0">
                <a:cs typeface="Arial" pitchFamily="34" charset="0"/>
              </a:rPr>
              <a:t>, jf. EAL § 24 - helhedsvurdering af bl.a.:</a:t>
            </a:r>
            <a:endParaRPr lang="da-DK" sz="2600" dirty="0" smtClean="0"/>
          </a:p>
          <a:p>
            <a:pPr marL="812800" lvl="1" indent="-355600">
              <a:buFont typeface="Arial" pitchFamily="34" charset="0"/>
              <a:buChar char="•"/>
            </a:pPr>
            <a:r>
              <a:rPr lang="da-DK" sz="2600" dirty="0" smtClean="0"/>
              <a:t>Skadens størrelse - jo større skade, jo mere tyngende</a:t>
            </a:r>
          </a:p>
          <a:p>
            <a:pPr marL="812800" lvl="1" indent="-355600">
              <a:buFont typeface="Arial" pitchFamily="34" charset="0"/>
              <a:buChar char="•"/>
            </a:pPr>
            <a:r>
              <a:rPr lang="da-DK" sz="2600" dirty="0" smtClean="0"/>
              <a:t>Ansvarstype - simpel / grov uagtsomhed eller forsæt</a:t>
            </a:r>
          </a:p>
          <a:p>
            <a:pPr marL="812800" lvl="1" indent="-355600">
              <a:buFont typeface="Arial" pitchFamily="34" charset="0"/>
              <a:buChar char="•"/>
            </a:pPr>
            <a:r>
              <a:rPr lang="da-DK" sz="2600" dirty="0" smtClean="0"/>
              <a:t>Skadelidtes interesser, økonomiske forhold, forsikringsforhold mv. </a:t>
            </a:r>
          </a:p>
          <a:p>
            <a:pPr marL="355600" indent="-355600">
              <a:buFont typeface="Arial" pitchFamily="34" charset="0"/>
              <a:buChar char="•"/>
            </a:pPr>
            <a:r>
              <a:rPr lang="da-DK" sz="2600" dirty="0" smtClean="0"/>
              <a:t>Hvis skadevolder er en person som er </a:t>
            </a:r>
            <a:r>
              <a:rPr lang="da-DK" sz="2600" b="1" dirty="0" smtClean="0"/>
              <a:t>hæmmet i psykisk udvikling</a:t>
            </a:r>
            <a:r>
              <a:rPr lang="da-DK" sz="2600" dirty="0" smtClean="0"/>
              <a:t>, sindsforvirring, psykisk lidelse, kan erstatningen nedsættes eller bortfalde, jf. EAL § 24b, stk. 1.</a:t>
            </a:r>
          </a:p>
          <a:p>
            <a:pPr marL="355600" indent="-355600">
              <a:buFont typeface="Arial" pitchFamily="34" charset="0"/>
              <a:buChar char="•"/>
            </a:pPr>
            <a:r>
              <a:rPr lang="da-DK" sz="2600" dirty="0" smtClean="0"/>
              <a:t>Hvis skadevolder på skadestidspunktet var </a:t>
            </a:r>
            <a:r>
              <a:rPr lang="da-DK" sz="2600" b="1" dirty="0" smtClean="0"/>
              <a:t>påvirket </a:t>
            </a:r>
            <a:r>
              <a:rPr lang="da-DK" sz="2600" dirty="0" smtClean="0"/>
              <a:t>af alkohol, euforiserende stoffer eller lignende, er en lempelse af erstatningsansvaret </a:t>
            </a:r>
            <a:r>
              <a:rPr lang="da-DK" sz="2600" b="1" dirty="0" smtClean="0"/>
              <a:t>udelukket</a:t>
            </a:r>
            <a:r>
              <a:rPr lang="da-DK" sz="2600" dirty="0" smtClean="0"/>
              <a:t>, jf. EAL § 24b, stk. 2.</a:t>
            </a:r>
          </a:p>
          <a:p>
            <a:pPr marL="355600" lvl="0" indent="-355600"/>
            <a:endParaRPr lang="da-DK" sz="2800" dirty="0" smtClean="0"/>
          </a:p>
          <a:p>
            <a:pPr marL="514350" indent="-514350"/>
            <a:endParaRPr lang="da-DK" sz="32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3. Skader forvoldt af børn</a:t>
            </a:r>
          </a:p>
        </p:txBody>
      </p:sp>
      <p:sp>
        <p:nvSpPr>
          <p:cNvPr id="3" name="Tekstboks 2"/>
          <p:cNvSpPr txBox="1"/>
          <p:nvPr/>
        </p:nvSpPr>
        <p:spPr>
          <a:xfrm>
            <a:off x="541270" y="1196752"/>
            <a:ext cx="8602730" cy="6309420"/>
          </a:xfrm>
          <a:prstGeom prst="rect">
            <a:avLst/>
          </a:prstGeom>
          <a:noFill/>
        </p:spPr>
        <p:txBody>
          <a:bodyPr wrap="square" rtlCol="0">
            <a:spAutoFit/>
          </a:bodyPr>
          <a:lstStyle/>
          <a:p>
            <a:pPr marL="355600" indent="-355600">
              <a:buFont typeface="Arial" pitchFamily="34" charset="0"/>
              <a:buChar char="•"/>
            </a:pPr>
            <a:r>
              <a:rPr lang="da-DK" sz="2400" dirty="0" smtClean="0"/>
              <a:t>Børn ifalder erstatningsansvar som voksne</a:t>
            </a:r>
          </a:p>
          <a:p>
            <a:pPr marL="355600" indent="-355600">
              <a:buFont typeface="Arial" pitchFamily="34" charset="0"/>
              <a:buChar char="•"/>
            </a:pPr>
            <a:r>
              <a:rPr lang="da-DK" sz="2400" dirty="0" smtClean="0"/>
              <a:t>Forældre er som udgangspunkt ikke ansvarlige for deres børns skadevoldende handlinger – se U1989.278V De løsslupne mink, s. 141</a:t>
            </a:r>
          </a:p>
          <a:p>
            <a:pPr marL="355600" indent="-355600">
              <a:buFont typeface="Arial" pitchFamily="34" charset="0"/>
              <a:buChar char="•"/>
            </a:pPr>
            <a:r>
              <a:rPr lang="da-DK" sz="2400" b="1" dirty="0" smtClean="0"/>
              <a:t>Bedømmelse efter culpareglen</a:t>
            </a:r>
            <a:r>
              <a:rPr lang="da-DK" sz="2400" dirty="0" smtClean="0"/>
              <a:t>, men i en lidt anden variant. Vurderes om det skadevoldende barn har handlet anderledes end børn på samme alder normalt handler, eller ville have handlet i samme situation.</a:t>
            </a:r>
          </a:p>
          <a:p>
            <a:pPr marL="355600" indent="-355600">
              <a:buFont typeface="Arial" pitchFamily="34" charset="0"/>
              <a:buChar char="•"/>
            </a:pPr>
            <a:r>
              <a:rPr lang="da-DK" sz="2400" dirty="0" smtClean="0"/>
              <a:t>Erstatningsbeløbet kan </a:t>
            </a:r>
            <a:r>
              <a:rPr lang="da-DK" sz="2400" b="1" dirty="0" smtClean="0"/>
              <a:t>nedsættes eller helt bortfalde</a:t>
            </a:r>
            <a:r>
              <a:rPr lang="da-DK" sz="2400" dirty="0" smtClean="0"/>
              <a:t>. Der tages hensyn til barnets alder, manglende udvikling hos barnet i </a:t>
            </a:r>
            <a:r>
              <a:rPr lang="da-DK" sz="2400" dirty="0" err="1" smtClean="0"/>
              <a:t>for-hold</a:t>
            </a:r>
            <a:r>
              <a:rPr lang="da-DK" sz="2400" dirty="0" smtClean="0"/>
              <a:t> til dets alder, handlingens beskaffenhed, sagens </a:t>
            </a:r>
            <a:r>
              <a:rPr lang="da-DK" sz="2400" dirty="0" err="1" smtClean="0"/>
              <a:t>omstændig-heder</a:t>
            </a:r>
            <a:r>
              <a:rPr lang="da-DK" sz="2400" dirty="0" smtClean="0"/>
              <a:t> og barnets mulighed for overhovedet at betale, samt om skadelidte eller skadevolder har en forsikring, jf. EAL § 24a.</a:t>
            </a:r>
          </a:p>
          <a:p>
            <a:pPr marL="355600" indent="-355600">
              <a:buFont typeface="Arial" pitchFamily="34" charset="0"/>
              <a:buChar char="•"/>
            </a:pPr>
            <a:endParaRPr lang="da-DK" sz="2800" dirty="0" smtClean="0"/>
          </a:p>
          <a:p>
            <a:pPr marL="514350" indent="-514350"/>
            <a:endParaRPr lang="da-DK" sz="3200" dirty="0" smtClean="0"/>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4. Arbejdsgiveransvar</a:t>
            </a:r>
          </a:p>
        </p:txBody>
      </p:sp>
      <p:sp>
        <p:nvSpPr>
          <p:cNvPr id="3" name="Tekstboks 2"/>
          <p:cNvSpPr txBox="1"/>
          <p:nvPr/>
        </p:nvSpPr>
        <p:spPr>
          <a:xfrm>
            <a:off x="541270" y="1196752"/>
            <a:ext cx="8602730" cy="4185761"/>
          </a:xfrm>
          <a:prstGeom prst="rect">
            <a:avLst/>
          </a:prstGeom>
          <a:noFill/>
        </p:spPr>
        <p:txBody>
          <a:bodyPr wrap="square" rtlCol="0">
            <a:spAutoFit/>
          </a:bodyPr>
          <a:lstStyle/>
          <a:p>
            <a:pPr marL="514350" indent="-514350"/>
            <a:r>
              <a:rPr lang="da-DK" sz="2800" b="1" dirty="0" smtClean="0">
                <a:cs typeface="Arial" pitchFamily="34" charset="0"/>
              </a:rPr>
              <a:t>Principalansvar, DL 3-19-2</a:t>
            </a:r>
          </a:p>
          <a:p>
            <a:r>
              <a:rPr lang="da-DK" sz="2800" dirty="0" smtClean="0"/>
              <a:t>Arbejdsgiveren hæfter for de ansattes culpøse skadegørende handlinger.</a:t>
            </a:r>
          </a:p>
          <a:p>
            <a:endParaRPr lang="da-DK" sz="1000" dirty="0" smtClean="0"/>
          </a:p>
          <a:p>
            <a:r>
              <a:rPr lang="da-DK" sz="2800" b="1" dirty="0" smtClean="0"/>
              <a:t>Betingelserne </a:t>
            </a:r>
            <a:r>
              <a:rPr lang="da-DK" sz="2800" dirty="0" smtClean="0"/>
              <a:t>for at arbejdsgiveren hæfter er:</a:t>
            </a:r>
          </a:p>
          <a:p>
            <a:pPr marL="514350" lvl="0" indent="-514350">
              <a:buFont typeface="+mj-lt"/>
              <a:buAutoNum type="arabicPeriod"/>
            </a:pPr>
            <a:r>
              <a:rPr lang="da-DK" sz="2800" dirty="0" smtClean="0"/>
              <a:t>Der skal være tale om et ansættelsesforhold</a:t>
            </a:r>
          </a:p>
          <a:p>
            <a:pPr marL="514350" lvl="0" indent="-514350">
              <a:buFont typeface="+mj-lt"/>
              <a:buAutoNum type="arabicPeriod"/>
            </a:pPr>
            <a:r>
              <a:rPr lang="da-DK" sz="2800" dirty="0" smtClean="0"/>
              <a:t>Den ansatte skal have handlet culpøst</a:t>
            </a:r>
          </a:p>
          <a:p>
            <a:pPr marL="514350" lvl="0" indent="-514350">
              <a:buFont typeface="+mj-lt"/>
              <a:buAutoNum type="arabicPeriod"/>
            </a:pPr>
            <a:r>
              <a:rPr lang="da-DK" sz="2800" dirty="0" smtClean="0"/>
              <a:t>Skaden skal være sket under udførelse eller i tilknytning til arbejdet.</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4. Arbejdsgiveransvar</a:t>
            </a:r>
          </a:p>
        </p:txBody>
      </p:sp>
      <p:sp>
        <p:nvSpPr>
          <p:cNvPr id="3" name="Tekstboks 2"/>
          <p:cNvSpPr txBox="1"/>
          <p:nvPr/>
        </p:nvSpPr>
        <p:spPr>
          <a:xfrm>
            <a:off x="541270" y="1196752"/>
            <a:ext cx="8602730" cy="4832092"/>
          </a:xfrm>
          <a:prstGeom prst="rect">
            <a:avLst/>
          </a:prstGeom>
          <a:noFill/>
        </p:spPr>
        <p:txBody>
          <a:bodyPr wrap="square" rtlCol="0">
            <a:spAutoFit/>
          </a:bodyPr>
          <a:lstStyle/>
          <a:p>
            <a:r>
              <a:rPr lang="da-DK" sz="2800" dirty="0" smtClean="0"/>
              <a:t>Arbejdsgiveren kan i nogle tilfælde søge </a:t>
            </a:r>
            <a:r>
              <a:rPr lang="da-DK" sz="2800" b="1" dirty="0" smtClean="0"/>
              <a:t>regres mod den ansatte</a:t>
            </a:r>
            <a:r>
              <a:rPr lang="da-DK" sz="2800" dirty="0" smtClean="0"/>
              <a:t>, hvis det findes rimeligt under hensyn til:</a:t>
            </a:r>
          </a:p>
          <a:p>
            <a:r>
              <a:rPr lang="da-DK" sz="2800" dirty="0" smtClean="0"/>
              <a:t> </a:t>
            </a:r>
          </a:p>
          <a:p>
            <a:pPr marL="355600" lvl="0" indent="-355600">
              <a:buFont typeface="Arial" pitchFamily="34" charset="0"/>
              <a:buChar char="•"/>
            </a:pPr>
            <a:r>
              <a:rPr lang="da-DK" sz="2800" dirty="0" smtClean="0"/>
              <a:t>Den udviste skyld</a:t>
            </a:r>
          </a:p>
          <a:p>
            <a:pPr marL="355600" lvl="0" indent="-355600">
              <a:buFont typeface="Arial" pitchFamily="34" charset="0"/>
              <a:buChar char="•"/>
            </a:pPr>
            <a:r>
              <a:rPr lang="da-DK" sz="2800" dirty="0" smtClean="0"/>
              <a:t>Arbejdstagerens stilling</a:t>
            </a:r>
          </a:p>
          <a:p>
            <a:pPr marL="355600" lvl="0" indent="-355600">
              <a:buFont typeface="Arial" pitchFamily="34" charset="0"/>
              <a:buChar char="•"/>
            </a:pPr>
            <a:r>
              <a:rPr lang="da-DK" sz="2800" dirty="0" smtClean="0"/>
              <a:t>Omstændighederne i øvrigt</a:t>
            </a:r>
          </a:p>
          <a:p>
            <a:r>
              <a:rPr lang="da-DK" sz="2800" dirty="0" smtClean="0"/>
              <a:t> </a:t>
            </a:r>
            <a:endParaRPr lang="da-DK" sz="1000" dirty="0" smtClean="0"/>
          </a:p>
          <a:p>
            <a:r>
              <a:rPr lang="da-DK" sz="2800" dirty="0" smtClean="0"/>
              <a:t>Det er sjældent det sker, men loven giver arbejdsgiveren mulighed for at fremsætte et regreskrav overfor den ansatte, hvis den skade arbejdstageren har været skyld i, er forvoldt ved grov uagtsomhed eller forsæt, jf. EAL § 23.</a:t>
            </a: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5. Færdselsansvar</a:t>
            </a:r>
          </a:p>
        </p:txBody>
      </p:sp>
      <p:sp>
        <p:nvSpPr>
          <p:cNvPr id="3" name="Tekstboks 2"/>
          <p:cNvSpPr txBox="1"/>
          <p:nvPr/>
        </p:nvSpPr>
        <p:spPr>
          <a:xfrm>
            <a:off x="541270" y="1196752"/>
            <a:ext cx="8602730" cy="4308872"/>
          </a:xfrm>
          <a:prstGeom prst="rect">
            <a:avLst/>
          </a:prstGeom>
          <a:noFill/>
        </p:spPr>
        <p:txBody>
          <a:bodyPr wrap="square" rtlCol="0">
            <a:spAutoFit/>
          </a:bodyPr>
          <a:lstStyle/>
          <a:p>
            <a:pPr marL="355600" indent="-355600">
              <a:buFont typeface="Arial" pitchFamily="34" charset="0"/>
              <a:buChar char="•"/>
            </a:pPr>
            <a:r>
              <a:rPr lang="da-DK" sz="3000" b="1" dirty="0" smtClean="0"/>
              <a:t>Objektivt ansvar</a:t>
            </a:r>
            <a:r>
              <a:rPr lang="da-DK" sz="3000" dirty="0" smtClean="0"/>
              <a:t> for den som er ansvarlig for et køretøj, hvis der sker færdselsuheld, eksplosion eller brand, hidrørende fra køretøjets brændstofanlæg, jf. FÆL § 101, stk. 1.</a:t>
            </a:r>
          </a:p>
          <a:p>
            <a:pPr marL="355600" indent="-355600">
              <a:buFont typeface="Arial" pitchFamily="34" charset="0"/>
              <a:buChar char="•"/>
            </a:pPr>
            <a:r>
              <a:rPr lang="da-DK" sz="3000" dirty="0" smtClean="0"/>
              <a:t>Den ansvarlige for et køretøj er </a:t>
            </a:r>
            <a:r>
              <a:rPr lang="da-DK" sz="3000" b="1" dirty="0" smtClean="0"/>
              <a:t>ejeren eller brugeren</a:t>
            </a:r>
            <a:r>
              <a:rPr lang="da-DK" sz="3000" dirty="0" smtClean="0"/>
              <a:t> af det, men det kan også være føreren, hvis føreren har lånt bilen og kører i egen interesse. </a:t>
            </a:r>
          </a:p>
          <a:p>
            <a:pPr marL="514350" indent="-514350"/>
            <a:endParaRPr lang="da-DK" sz="3200" dirty="0" smtClean="0"/>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5. Færdselsansvar</a:t>
            </a:r>
          </a:p>
          <a:p>
            <a:pPr algn="ctr"/>
            <a:r>
              <a:rPr lang="da-DK" sz="3600" b="1" dirty="0" smtClean="0">
                <a:solidFill>
                  <a:srgbClr val="7030A0"/>
                </a:solidFill>
                <a:latin typeface="+mj-lt"/>
                <a:cs typeface="Arial" pitchFamily="34" charset="0"/>
              </a:rPr>
              <a:t>Forsikring</a:t>
            </a:r>
          </a:p>
        </p:txBody>
      </p:sp>
      <p:sp>
        <p:nvSpPr>
          <p:cNvPr id="3" name="Tekstboks 2"/>
          <p:cNvSpPr txBox="1"/>
          <p:nvPr/>
        </p:nvSpPr>
        <p:spPr>
          <a:xfrm>
            <a:off x="541270" y="1196752"/>
            <a:ext cx="8602730" cy="5262979"/>
          </a:xfrm>
          <a:prstGeom prst="rect">
            <a:avLst/>
          </a:prstGeom>
          <a:noFill/>
        </p:spPr>
        <p:txBody>
          <a:bodyPr wrap="square" rtlCol="0">
            <a:spAutoFit/>
          </a:bodyPr>
          <a:lstStyle/>
          <a:p>
            <a:pPr marL="355600" indent="-355600">
              <a:buFont typeface="Arial" pitchFamily="34" charset="0"/>
              <a:buChar char="•"/>
            </a:pPr>
            <a:r>
              <a:rPr lang="da-DK" sz="2800" dirty="0" smtClean="0"/>
              <a:t>Alle motordrevne køretøjer skal være dækket af en lovpligtig </a:t>
            </a:r>
            <a:r>
              <a:rPr lang="da-DK" sz="2800" b="1" dirty="0" smtClean="0"/>
              <a:t>ansvarsforsikring</a:t>
            </a:r>
            <a:r>
              <a:rPr lang="da-DK" sz="2800" dirty="0" smtClean="0"/>
              <a:t>, jf. FÆL § 105, stk. 1. – kaskoforsikring er frivillig. </a:t>
            </a:r>
          </a:p>
          <a:p>
            <a:pPr marL="355600" indent="-355600">
              <a:buFont typeface="Arial" pitchFamily="34" charset="0"/>
              <a:buChar char="•"/>
            </a:pPr>
            <a:r>
              <a:rPr lang="da-DK" sz="2800" dirty="0" smtClean="0"/>
              <a:t>Forsikringsselskabet hæfter direkte over for den skadelidte, jf. FÆL § 108, stk. 1, </a:t>
            </a:r>
            <a:r>
              <a:rPr lang="da-DK" sz="2800" dirty="0" err="1" smtClean="0"/>
              <a:t>dvs</a:t>
            </a:r>
            <a:r>
              <a:rPr lang="da-DK" sz="2800" dirty="0" smtClean="0"/>
              <a:t> udbetaler erstatningssummen direkte til skadelidte. </a:t>
            </a:r>
          </a:p>
          <a:p>
            <a:pPr marL="355600" indent="-355600">
              <a:buFont typeface="Arial" pitchFamily="34" charset="0"/>
              <a:buChar char="•"/>
            </a:pPr>
            <a:r>
              <a:rPr lang="da-DK" sz="2800" dirty="0" smtClean="0"/>
              <a:t>Forsikringsselskabet kan efterfølgende søge </a:t>
            </a:r>
            <a:r>
              <a:rPr lang="da-DK" sz="2800" b="1" dirty="0" smtClean="0"/>
              <a:t>regres</a:t>
            </a:r>
            <a:r>
              <a:rPr lang="da-DK" sz="2800" dirty="0" smtClean="0"/>
              <a:t>, mod ejeren, brugeren eller føreren, hvis </a:t>
            </a:r>
          </a:p>
          <a:p>
            <a:pPr marL="971550" lvl="1" indent="-514350">
              <a:buFont typeface="+mj-lt"/>
              <a:buAutoNum type="arabicPeriod"/>
            </a:pPr>
            <a:r>
              <a:rPr lang="da-DK" sz="2800" dirty="0" smtClean="0"/>
              <a:t>Regres er aftalt i forsikringspolicen, og </a:t>
            </a:r>
          </a:p>
          <a:p>
            <a:pPr marL="971550" lvl="1" indent="-514350">
              <a:buFont typeface="+mj-lt"/>
              <a:buAutoNum type="arabicPeriod"/>
            </a:pPr>
            <a:r>
              <a:rPr lang="da-DK" sz="2800" dirty="0" smtClean="0"/>
              <a:t>Skaden er sket på grund af uagtsomhed, der kan betegnes som grov hensynsløshed, jf. FÆL § 108, stk. 2.</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Erstatning</a:t>
            </a:r>
          </a:p>
        </p:txBody>
      </p:sp>
      <p:sp>
        <p:nvSpPr>
          <p:cNvPr id="3" name="Tekstboks 2"/>
          <p:cNvSpPr txBox="1"/>
          <p:nvPr/>
        </p:nvSpPr>
        <p:spPr>
          <a:xfrm>
            <a:off x="541270" y="1196752"/>
            <a:ext cx="8602730" cy="4955203"/>
          </a:xfrm>
          <a:prstGeom prst="rect">
            <a:avLst/>
          </a:prstGeom>
          <a:noFill/>
        </p:spPr>
        <p:txBody>
          <a:bodyPr wrap="square" rtlCol="0">
            <a:spAutoFit/>
          </a:bodyPr>
          <a:lstStyle/>
          <a:p>
            <a:r>
              <a:rPr lang="da-DK" sz="3200" b="1" dirty="0" smtClean="0">
                <a:cs typeface="Arial" pitchFamily="34" charset="0"/>
              </a:rPr>
              <a:t>Erstatning i kontrakt:</a:t>
            </a:r>
          </a:p>
          <a:p>
            <a:pPr marL="266700" indent="-266700">
              <a:buFont typeface="Arial" pitchFamily="34" charset="0"/>
              <a:buChar char="•"/>
            </a:pPr>
            <a:r>
              <a:rPr lang="da-DK" sz="2800" dirty="0" smtClean="0">
                <a:cs typeface="Arial" pitchFamily="34" charset="0"/>
              </a:rPr>
              <a:t>Erstatningskravet opstår som følge af kontraktbrud</a:t>
            </a:r>
          </a:p>
          <a:p>
            <a:pPr marL="266700" indent="-266700">
              <a:buFont typeface="Arial" pitchFamily="34" charset="0"/>
              <a:buChar char="•"/>
            </a:pPr>
            <a:r>
              <a:rPr lang="da-DK" sz="2800" dirty="0" smtClean="0">
                <a:cs typeface="Arial" pitchFamily="34" charset="0"/>
              </a:rPr>
              <a:t>To opgørelsesmetoder:</a:t>
            </a:r>
          </a:p>
          <a:p>
            <a:pPr marL="723900" lvl="1" indent="-266700">
              <a:buFont typeface="Arial" pitchFamily="34" charset="0"/>
              <a:buChar char="•"/>
            </a:pPr>
            <a:r>
              <a:rPr lang="da-DK" sz="2800" b="1" dirty="0" smtClean="0">
                <a:cs typeface="Arial" pitchFamily="34" charset="0"/>
              </a:rPr>
              <a:t>Positiv opfyldelsesinteresse</a:t>
            </a:r>
            <a:r>
              <a:rPr lang="da-DK" sz="2800" dirty="0" smtClean="0">
                <a:cs typeface="Arial" pitchFamily="34" charset="0"/>
              </a:rPr>
              <a:t>: Skadelidte stilles økonomisk som om aftalen var opfyldt korrekt.</a:t>
            </a:r>
          </a:p>
          <a:p>
            <a:pPr marL="723900" lvl="1" indent="-266700">
              <a:buFont typeface="Arial" pitchFamily="34" charset="0"/>
              <a:buChar char="•"/>
            </a:pPr>
            <a:r>
              <a:rPr lang="da-DK" sz="2800" b="1" dirty="0" smtClean="0">
                <a:cs typeface="Arial" pitchFamily="34" charset="0"/>
              </a:rPr>
              <a:t>Negativ </a:t>
            </a:r>
            <a:r>
              <a:rPr lang="da-DK" sz="2800" b="1" dirty="0" err="1" smtClean="0">
                <a:cs typeface="Arial" pitchFamily="34" charset="0"/>
              </a:rPr>
              <a:t>kontraktsinteresse</a:t>
            </a:r>
            <a:r>
              <a:rPr lang="da-DK" sz="2800" dirty="0" smtClean="0">
                <a:cs typeface="Arial" pitchFamily="34" charset="0"/>
              </a:rPr>
              <a:t>: Skadelidte stilles økonomisk som om aftalen aldrig var indgået – sigter mod status quo</a:t>
            </a:r>
          </a:p>
          <a:p>
            <a:r>
              <a:rPr lang="da-DK" sz="3200" b="1" dirty="0" smtClean="0">
                <a:cs typeface="Arial" pitchFamily="34" charset="0"/>
              </a:rPr>
              <a:t>Erstatning uden for kontrakt:</a:t>
            </a:r>
          </a:p>
          <a:p>
            <a:r>
              <a:rPr lang="da-DK" sz="2800" dirty="0" smtClean="0">
                <a:cs typeface="Arial" pitchFamily="34" charset="0"/>
              </a:rPr>
              <a:t>Erstatningskravet opstår som følge af en skade, der sker på en person eller på ting.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5. Færdselsansvar</a:t>
            </a:r>
          </a:p>
          <a:p>
            <a:pPr algn="ctr"/>
            <a:r>
              <a:rPr lang="da-DK" sz="3600" b="1" dirty="0" smtClean="0">
                <a:solidFill>
                  <a:srgbClr val="7030A0"/>
                </a:solidFill>
                <a:latin typeface="+mj-lt"/>
                <a:cs typeface="Arial" pitchFamily="34" charset="0"/>
              </a:rPr>
              <a:t>Erstatning - Nedsættelse eller bortfalde</a:t>
            </a:r>
          </a:p>
        </p:txBody>
      </p:sp>
      <p:sp>
        <p:nvSpPr>
          <p:cNvPr id="3" name="Tekstboks 2"/>
          <p:cNvSpPr txBox="1"/>
          <p:nvPr/>
        </p:nvSpPr>
        <p:spPr>
          <a:xfrm>
            <a:off x="541270" y="1196752"/>
            <a:ext cx="8602730" cy="4401205"/>
          </a:xfrm>
          <a:prstGeom prst="rect">
            <a:avLst/>
          </a:prstGeom>
          <a:noFill/>
        </p:spPr>
        <p:txBody>
          <a:bodyPr wrap="square" rtlCol="0">
            <a:spAutoFit/>
          </a:bodyPr>
          <a:lstStyle/>
          <a:p>
            <a:pPr marL="533400" indent="-533400">
              <a:buFont typeface="Arial" pitchFamily="34" charset="0"/>
              <a:buChar char="•"/>
            </a:pPr>
            <a:endParaRPr lang="da-DK" sz="2800" dirty="0" smtClean="0"/>
          </a:p>
          <a:p>
            <a:pPr marL="533400" indent="-533400">
              <a:buFont typeface="Arial" pitchFamily="34" charset="0"/>
              <a:buChar char="•"/>
            </a:pPr>
            <a:r>
              <a:rPr lang="da-DK" sz="2800" dirty="0" smtClean="0"/>
              <a:t>Erstatningen for </a:t>
            </a:r>
            <a:r>
              <a:rPr lang="da-DK" sz="2800" b="1" dirty="0" smtClean="0"/>
              <a:t>personskade eller for tab af forsørger</a:t>
            </a:r>
            <a:r>
              <a:rPr lang="da-DK" sz="2800" dirty="0" smtClean="0"/>
              <a:t>, kan nedsættes eller bortfalde, hvis den skadelidte selv har medvirket til skaden ved grov uagtsomhed eller forsæt, jf. FÆL § 101, stk. 2. </a:t>
            </a:r>
          </a:p>
          <a:p>
            <a:pPr marL="533400" indent="-533400">
              <a:buFont typeface="Arial" pitchFamily="34" charset="0"/>
              <a:buChar char="•"/>
            </a:pPr>
            <a:r>
              <a:rPr lang="da-DK" sz="2800" dirty="0" smtClean="0"/>
              <a:t>For </a:t>
            </a:r>
            <a:r>
              <a:rPr lang="da-DK" sz="2800" b="1" dirty="0" smtClean="0"/>
              <a:t>tingskade</a:t>
            </a:r>
            <a:r>
              <a:rPr lang="da-DK" sz="2800" dirty="0" smtClean="0"/>
              <a:t> kan erstatningen nedsættes eller bortfalde, hvis skadelidte har handlet forsætligt eller uagtsomt. Ved tingsskade er der ikke noget krav om, at uagtsomheden skal være grov, jf. FÆL § 101, stk. 3.</a:t>
            </a:r>
          </a:p>
          <a:p>
            <a:pPr marL="355600" indent="-355600">
              <a:buFont typeface="Arial" pitchFamily="34" charset="0"/>
              <a:buChar char="•"/>
            </a:pPr>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 Produktansvar</a:t>
            </a:r>
          </a:p>
        </p:txBody>
      </p:sp>
      <p:sp>
        <p:nvSpPr>
          <p:cNvPr id="3" name="Tekstboks 2"/>
          <p:cNvSpPr txBox="1"/>
          <p:nvPr/>
        </p:nvSpPr>
        <p:spPr>
          <a:xfrm>
            <a:off x="541270" y="1196752"/>
            <a:ext cx="8602730" cy="6771084"/>
          </a:xfrm>
          <a:prstGeom prst="rect">
            <a:avLst/>
          </a:prstGeom>
          <a:noFill/>
        </p:spPr>
        <p:txBody>
          <a:bodyPr wrap="square" rtlCol="0">
            <a:spAutoFit/>
          </a:bodyPr>
          <a:lstStyle/>
          <a:p>
            <a:pPr marL="514350" indent="-514350">
              <a:buFont typeface="Arial" pitchFamily="34" charset="0"/>
              <a:buChar char="•"/>
            </a:pPr>
            <a:r>
              <a:rPr lang="da-DK" sz="2600" dirty="0" smtClean="0"/>
              <a:t>Det ansvar, der påhviler producent og eventuelt mellemhandler for defekte produkter, som forårsager skade på person eller ting</a:t>
            </a:r>
          </a:p>
          <a:p>
            <a:pPr marL="514350" indent="-514350">
              <a:buFont typeface="Arial" pitchFamily="34" charset="0"/>
              <a:buChar char="•"/>
            </a:pPr>
            <a:r>
              <a:rPr lang="da-DK" sz="2600" dirty="0" smtClean="0"/>
              <a:t>Produktansvar reguleres af </a:t>
            </a:r>
            <a:r>
              <a:rPr lang="da-DK" sz="2600" b="1" dirty="0" smtClean="0"/>
              <a:t>produktansvarsloven</a:t>
            </a:r>
            <a:r>
              <a:rPr lang="da-DK" sz="2600" dirty="0" smtClean="0"/>
              <a:t> (PAL) og blev vedtaget i 1989. Udspringer af EU’s produktansvarsdirektiv nr. 85/374.</a:t>
            </a:r>
          </a:p>
          <a:p>
            <a:pPr marL="514350" indent="-514350">
              <a:buFont typeface="Arial" pitchFamily="34" charset="0"/>
              <a:buChar char="•"/>
            </a:pPr>
            <a:r>
              <a:rPr lang="da-DK" sz="2600" dirty="0" smtClean="0"/>
              <a:t>PAL er </a:t>
            </a:r>
            <a:r>
              <a:rPr lang="da-DK" sz="2600" b="1" dirty="0" smtClean="0"/>
              <a:t>ufravigelig</a:t>
            </a:r>
            <a:r>
              <a:rPr lang="da-DK" sz="2600" dirty="0" smtClean="0"/>
              <a:t>, jf. PAL § 12.</a:t>
            </a:r>
          </a:p>
          <a:p>
            <a:pPr marL="514350" indent="-514350">
              <a:buFont typeface="Arial" pitchFamily="34" charset="0"/>
              <a:buChar char="•"/>
            </a:pPr>
            <a:r>
              <a:rPr lang="da-DK" sz="2600" dirty="0" smtClean="0"/>
              <a:t>Produktansvar omfattet af produktansvarsloven kaldes for det </a:t>
            </a:r>
            <a:r>
              <a:rPr lang="da-DK" sz="2600" b="1" dirty="0" smtClean="0"/>
              <a:t>lovbestemte produktansvar</a:t>
            </a:r>
            <a:r>
              <a:rPr lang="da-DK" sz="2600" dirty="0" smtClean="0"/>
              <a:t>.</a:t>
            </a:r>
          </a:p>
          <a:p>
            <a:pPr marL="514350" indent="-514350">
              <a:buFont typeface="Arial" pitchFamily="34" charset="0"/>
              <a:buChar char="•"/>
            </a:pPr>
            <a:r>
              <a:rPr lang="da-DK" sz="2600" dirty="0" smtClean="0"/>
              <a:t>Ved siden af det lovbestemte produktansvar, gælder et </a:t>
            </a:r>
            <a:r>
              <a:rPr lang="da-DK" sz="2600" b="1" dirty="0" smtClean="0"/>
              <a:t>ulovbestemt produktansvar</a:t>
            </a:r>
            <a:r>
              <a:rPr lang="da-DK" sz="2600" dirty="0" smtClean="0"/>
              <a:t>, som er skabt af retspraksis.</a:t>
            </a:r>
          </a:p>
          <a:p>
            <a:pPr marL="514350" indent="-514350">
              <a:buFont typeface="Arial" pitchFamily="34" charset="0"/>
              <a:buChar char="•"/>
            </a:pPr>
            <a:r>
              <a:rPr lang="da-DK" sz="2600" dirty="0" smtClean="0"/>
              <a:t>Se ligheder og forskelle på produktansvar efter PAL og produktansvar skabt af retspraksis i fig. 6.4, s. 150-152.</a:t>
            </a:r>
          </a:p>
          <a:p>
            <a:pPr marL="514350" indent="-514350"/>
            <a:endParaRPr lang="da-DK" sz="3200" dirty="0" smtClean="0"/>
          </a:p>
          <a:p>
            <a:pPr marL="514350" indent="-514350"/>
            <a:endParaRPr lang="da-DK" sz="3200" dirty="0" smtClean="0"/>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6.1 Produktansvar efter </a:t>
            </a:r>
          </a:p>
          <a:p>
            <a:pPr algn="ctr"/>
            <a:r>
              <a:rPr lang="da-DK" sz="3600" b="1" dirty="0" smtClean="0">
                <a:solidFill>
                  <a:srgbClr val="7030A0"/>
                </a:solidFill>
                <a:latin typeface="+mj-lt"/>
                <a:cs typeface="Arial" pitchFamily="34" charset="0"/>
              </a:rPr>
              <a:t>produktansvarsloven</a:t>
            </a:r>
          </a:p>
        </p:txBody>
      </p:sp>
      <p:sp>
        <p:nvSpPr>
          <p:cNvPr id="3" name="Tekstboks 2"/>
          <p:cNvSpPr txBox="1"/>
          <p:nvPr/>
        </p:nvSpPr>
        <p:spPr>
          <a:xfrm>
            <a:off x="541270" y="1196752"/>
            <a:ext cx="8602730" cy="5293757"/>
          </a:xfrm>
          <a:prstGeom prst="rect">
            <a:avLst/>
          </a:prstGeom>
          <a:noFill/>
        </p:spPr>
        <p:txBody>
          <a:bodyPr wrap="square" rtlCol="0">
            <a:spAutoFit/>
          </a:bodyPr>
          <a:lstStyle/>
          <a:p>
            <a:r>
              <a:rPr lang="da-DK" sz="2600" b="1" dirty="0" smtClean="0"/>
              <a:t>Produktansvar eller mangel iht. købeloven ?</a:t>
            </a:r>
          </a:p>
          <a:p>
            <a:r>
              <a:rPr lang="da-DK" sz="2600" dirty="0" smtClean="0"/>
              <a:t>Producenten kan ikke blive produktansvarlig for skader på selve det defekte produkt, men i stedet kan købelovens regler om mangler og erstatning komme i spil – se U2010.1360H Havari på motor, s. 148.  </a:t>
            </a:r>
          </a:p>
          <a:p>
            <a:r>
              <a:rPr lang="da-DK" sz="2600" b="1" dirty="0" smtClean="0"/>
              <a:t>Pejlepunkter: </a:t>
            </a:r>
          </a:p>
          <a:p>
            <a:pPr marL="355600" indent="-355600">
              <a:buFont typeface="Arial" pitchFamily="34" charset="0"/>
              <a:buChar char="•"/>
            </a:pPr>
            <a:r>
              <a:rPr lang="da-DK" sz="2600" dirty="0" smtClean="0"/>
              <a:t>Hvis et produkt/en salgsgenstand går i stykker, eller ikke virker efter hensigten, og der ikke sker skade på person eller </a:t>
            </a:r>
          </a:p>
          <a:p>
            <a:pPr marL="355600" indent="-355600"/>
            <a:r>
              <a:rPr lang="da-DK" sz="2600" dirty="0" smtClean="0"/>
              <a:t>	ting, er det købelovens regler om mangler og </a:t>
            </a:r>
            <a:r>
              <a:rPr lang="da-DK" sz="2600" dirty="0" err="1" smtClean="0"/>
              <a:t>erstat-ning</a:t>
            </a:r>
            <a:r>
              <a:rPr lang="da-DK" sz="2600" dirty="0" smtClean="0"/>
              <a:t> der gælder. </a:t>
            </a:r>
          </a:p>
          <a:p>
            <a:pPr marL="355600" indent="-355600">
              <a:buFont typeface="Arial" pitchFamily="34" charset="0"/>
              <a:buChar char="•"/>
            </a:pPr>
            <a:r>
              <a:rPr lang="da-DK" sz="2600" dirty="0" smtClean="0"/>
              <a:t>Hvis et produkt/en salgsgenstand, er defekt, og defekten er skyld i skade på ting eller på person, taler det for at anvende reglerne om produktansvar. </a:t>
            </a:r>
            <a:endParaRPr lang="da-DK" sz="26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 efter </a:t>
            </a:r>
          </a:p>
          <a:p>
            <a:pPr algn="ctr"/>
            <a:r>
              <a:rPr lang="da-DK" sz="3200" b="1" dirty="0" smtClean="0">
                <a:solidFill>
                  <a:srgbClr val="7030A0"/>
                </a:solidFill>
                <a:latin typeface="+mj-lt"/>
                <a:cs typeface="Arial" pitchFamily="34" charset="0"/>
              </a:rPr>
              <a:t>produktansvarsloven</a:t>
            </a:r>
          </a:p>
        </p:txBody>
      </p:sp>
      <p:sp>
        <p:nvSpPr>
          <p:cNvPr id="3" name="Tekstboks 2"/>
          <p:cNvSpPr txBox="1"/>
          <p:nvPr/>
        </p:nvSpPr>
        <p:spPr>
          <a:xfrm>
            <a:off x="541270" y="980728"/>
            <a:ext cx="8602730" cy="5632311"/>
          </a:xfrm>
          <a:prstGeom prst="rect">
            <a:avLst/>
          </a:prstGeom>
          <a:noFill/>
        </p:spPr>
        <p:txBody>
          <a:bodyPr wrap="square" rtlCol="0">
            <a:spAutoFit/>
          </a:bodyPr>
          <a:lstStyle/>
          <a:p>
            <a:r>
              <a:rPr lang="da-DK" sz="2400" b="1" dirty="0" smtClean="0"/>
              <a:t>Tre overordnede faktorer</a:t>
            </a:r>
            <a:r>
              <a:rPr lang="da-DK" sz="2400" dirty="0" smtClean="0"/>
              <a:t>, skal være til stede efter PAL:</a:t>
            </a:r>
          </a:p>
          <a:p>
            <a:pPr marL="514350" indent="-514350">
              <a:buFont typeface="+mj-lt"/>
              <a:buAutoNum type="arabicPeriod"/>
            </a:pPr>
            <a:r>
              <a:rPr lang="da-DK" sz="2400" dirty="0" smtClean="0"/>
              <a:t>Der skal være </a:t>
            </a:r>
            <a:r>
              <a:rPr lang="da-DK" sz="2400" b="1" dirty="0" smtClean="0"/>
              <a:t>indtrådt en skade</a:t>
            </a:r>
            <a:r>
              <a:rPr lang="da-DK" sz="2400" dirty="0" smtClean="0"/>
              <a:t>, personskade eller en skade på en forbrugerting (ting til ikke-erhvervsmæssig benyttelse). </a:t>
            </a:r>
          </a:p>
          <a:p>
            <a:pPr marL="514350" indent="-514350"/>
            <a:r>
              <a:rPr lang="da-DK" sz="2400" dirty="0" smtClean="0"/>
              <a:t>	PAL omfatter ikke skade på selve det defekte produkt, jf. PAL § 2</a:t>
            </a:r>
          </a:p>
          <a:p>
            <a:pPr marL="514350" indent="-514350"/>
            <a:r>
              <a:rPr lang="da-DK" sz="2400" dirty="0" smtClean="0"/>
              <a:t>2.	Produktet skal være </a:t>
            </a:r>
            <a:r>
              <a:rPr lang="da-DK" sz="2400" b="1" dirty="0" smtClean="0"/>
              <a:t>defekt</a:t>
            </a:r>
            <a:r>
              <a:rPr lang="da-DK" sz="2400" dirty="0" smtClean="0"/>
              <a:t>, jf. PAL § 5: Når produktet ikke frembyder den sikkerhed som må forventes. Ved vurdering af defekt ses bl.a. på:</a:t>
            </a:r>
          </a:p>
          <a:p>
            <a:pPr marL="914400" lvl="1" indent="-292100">
              <a:buFont typeface="Arial" pitchFamily="34" charset="0"/>
              <a:buChar char="•"/>
            </a:pPr>
            <a:r>
              <a:rPr lang="da-DK" sz="2400" dirty="0" smtClean="0"/>
              <a:t>Produktets markedsføring</a:t>
            </a:r>
          </a:p>
          <a:p>
            <a:pPr marL="914400" lvl="1" indent="-292100">
              <a:buFont typeface="Arial" pitchFamily="34" charset="0"/>
              <a:buChar char="•"/>
            </a:pPr>
            <a:r>
              <a:rPr lang="da-DK" sz="2400" dirty="0" smtClean="0"/>
              <a:t>At produktet kan anvendes til det som med rimelighed må kunne forventes</a:t>
            </a:r>
          </a:p>
          <a:p>
            <a:pPr marL="914400" lvl="1" indent="-292100">
              <a:buFont typeface="Arial" pitchFamily="34" charset="0"/>
              <a:buChar char="•"/>
            </a:pPr>
            <a:r>
              <a:rPr lang="da-DK" sz="2400" dirty="0" smtClean="0"/>
              <a:t>Tidspunktet da produktet blev bragt i omsætning</a:t>
            </a:r>
          </a:p>
          <a:p>
            <a:pPr marL="514350" indent="-514350"/>
            <a:r>
              <a:rPr lang="da-DK" sz="2400" dirty="0" smtClean="0"/>
              <a:t>3. 	Skadelidtes bevisbyrde, at der er </a:t>
            </a:r>
            <a:r>
              <a:rPr lang="da-DK" sz="2400" b="1" dirty="0" smtClean="0"/>
              <a:t>årsagsforbindelse</a:t>
            </a:r>
            <a:r>
              <a:rPr lang="da-DK" sz="2400" dirty="0" smtClean="0"/>
              <a:t> (kausalitet) mellem defekten og den skete skade, jf. PAL § 6, stk. 2. Defekten skal være årsag til skaden – se U2009.2551Ø – De forurenede chokoladeæg, s. 147</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Produktansvarsloven</a:t>
            </a:r>
          </a:p>
          <a:p>
            <a:pPr algn="ctr"/>
            <a:r>
              <a:rPr lang="da-DK" sz="2800" b="1" dirty="0" smtClean="0">
                <a:solidFill>
                  <a:srgbClr val="7030A0"/>
                </a:solidFill>
                <a:latin typeface="+mj-lt"/>
                <a:cs typeface="Arial" pitchFamily="34" charset="0"/>
              </a:rPr>
              <a:t>Parter og definitioner</a:t>
            </a:r>
          </a:p>
        </p:txBody>
      </p:sp>
      <p:sp>
        <p:nvSpPr>
          <p:cNvPr id="3" name="Tekstboks 2"/>
          <p:cNvSpPr txBox="1"/>
          <p:nvPr/>
        </p:nvSpPr>
        <p:spPr>
          <a:xfrm>
            <a:off x="541270" y="836712"/>
            <a:ext cx="8602730" cy="5693866"/>
          </a:xfrm>
          <a:prstGeom prst="rect">
            <a:avLst/>
          </a:prstGeom>
          <a:noFill/>
        </p:spPr>
        <p:txBody>
          <a:bodyPr wrap="square" rtlCol="0">
            <a:spAutoFit/>
          </a:bodyPr>
          <a:lstStyle/>
          <a:p>
            <a:r>
              <a:rPr lang="da-DK" sz="2600" b="1" dirty="0" smtClean="0"/>
              <a:t>”Produkt”:</a:t>
            </a:r>
            <a:r>
              <a:rPr lang="da-DK" sz="2600" dirty="0" smtClean="0"/>
              <a:t> Enhver løsøregenstand, forarbejdet eller er et naturprodukt,  uanset om genstanden er indføjet som en bestanddel af en anden løsøregenstand, eller en fast ejendom, jf. PAL § 3.</a:t>
            </a:r>
          </a:p>
          <a:p>
            <a:r>
              <a:rPr lang="da-DK" sz="2600" b="1" dirty="0" smtClean="0"/>
              <a:t>”Producent”</a:t>
            </a:r>
            <a:r>
              <a:rPr lang="da-DK" sz="2600" dirty="0" smtClean="0"/>
              <a:t>, jf. PAL § 4:</a:t>
            </a:r>
          </a:p>
          <a:p>
            <a:pPr marL="355600" lvl="0" indent="-355600">
              <a:buFont typeface="Arial" pitchFamily="34" charset="0"/>
              <a:buChar char="•"/>
            </a:pPr>
            <a:r>
              <a:rPr lang="da-DK" sz="2600" dirty="0" smtClean="0"/>
              <a:t>Den som fremstiller et færdigt produkt, et delprodukt eller en råvare</a:t>
            </a:r>
          </a:p>
          <a:p>
            <a:pPr marL="355600" lvl="0" indent="-355600">
              <a:buFont typeface="Arial" pitchFamily="34" charset="0"/>
              <a:buChar char="•"/>
            </a:pPr>
            <a:r>
              <a:rPr lang="da-DK" sz="2600" dirty="0" smtClean="0"/>
              <a:t>Den som frembringer eller indsamler et naturprodukt</a:t>
            </a:r>
          </a:p>
          <a:p>
            <a:pPr marL="355600" lvl="0" indent="-355600">
              <a:buFont typeface="Arial" pitchFamily="34" charset="0"/>
              <a:buChar char="•"/>
            </a:pPr>
            <a:r>
              <a:rPr lang="da-DK" sz="2600" dirty="0" smtClean="0"/>
              <a:t>Den som anbringer sit navn, mærke eller andet kendetegn på produktet, og udgiver sig for at være dets producent (</a:t>
            </a:r>
            <a:r>
              <a:rPr lang="da-DK" sz="2600" dirty="0" err="1" smtClean="0"/>
              <a:t>private-label</a:t>
            </a:r>
            <a:r>
              <a:rPr lang="da-DK" sz="2600" dirty="0" smtClean="0"/>
              <a:t>) </a:t>
            </a:r>
          </a:p>
          <a:p>
            <a:pPr marL="355600" lvl="0" indent="-355600">
              <a:buFont typeface="Arial" pitchFamily="34" charset="0"/>
              <a:buChar char="•"/>
            </a:pPr>
            <a:r>
              <a:rPr lang="da-DK" sz="2600" dirty="0" smtClean="0"/>
              <a:t>Den som led i forbindelse med sin erhvervsvirksomhed importerer en vare til EU med henblik på videresalg, udlejning, leasing eller lignende.</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Produktansvarsloven</a:t>
            </a:r>
          </a:p>
          <a:p>
            <a:pPr algn="ctr"/>
            <a:r>
              <a:rPr lang="da-DK" sz="2800" b="1" dirty="0" smtClean="0">
                <a:solidFill>
                  <a:srgbClr val="7030A0"/>
                </a:solidFill>
                <a:latin typeface="+mj-lt"/>
                <a:cs typeface="Arial" pitchFamily="34" charset="0"/>
              </a:rPr>
              <a:t>Parter og definitioner</a:t>
            </a:r>
          </a:p>
        </p:txBody>
      </p:sp>
      <p:sp>
        <p:nvSpPr>
          <p:cNvPr id="3" name="Tekstboks 2"/>
          <p:cNvSpPr txBox="1"/>
          <p:nvPr/>
        </p:nvSpPr>
        <p:spPr>
          <a:xfrm>
            <a:off x="541270" y="836712"/>
            <a:ext cx="8602730" cy="5586145"/>
          </a:xfrm>
          <a:prstGeom prst="rect">
            <a:avLst/>
          </a:prstGeom>
          <a:noFill/>
        </p:spPr>
        <p:txBody>
          <a:bodyPr wrap="square" rtlCol="0">
            <a:spAutoFit/>
          </a:bodyPr>
          <a:lstStyle/>
          <a:p>
            <a:r>
              <a:rPr lang="da-DK" sz="2300" b="1" dirty="0" smtClean="0"/>
              <a:t>”Mellemhandler”:</a:t>
            </a:r>
          </a:p>
          <a:p>
            <a:pPr lvl="0"/>
            <a:r>
              <a:rPr lang="da-DK" sz="2300" dirty="0" smtClean="0"/>
              <a:t>Den som erhvervsmæssigt bringer et produkt i omsætning, uden at han anses for at være producent.</a:t>
            </a:r>
          </a:p>
          <a:p>
            <a:endParaRPr lang="da-DK" sz="1200" b="1" dirty="0" smtClean="0"/>
          </a:p>
          <a:p>
            <a:r>
              <a:rPr lang="da-DK" sz="2400" b="1" dirty="0" smtClean="0"/>
              <a:t>Situation: </a:t>
            </a:r>
            <a:r>
              <a:rPr lang="da-DK" sz="2400" dirty="0" smtClean="0"/>
              <a:t>Skadelidte kan ikke finde ud af, hvem der er producent eller importør.?!</a:t>
            </a:r>
          </a:p>
          <a:p>
            <a:endParaRPr lang="da-DK" sz="1200" dirty="0" smtClean="0"/>
          </a:p>
          <a:p>
            <a:r>
              <a:rPr lang="da-DK" sz="2400" dirty="0" smtClean="0"/>
              <a:t>Uanset om produktet er produceret uden for eller inden for EU, kan forbrugeren/skadelidte gøre et ansvar gældende direkte overfor mellemhandleren.</a:t>
            </a:r>
          </a:p>
          <a:p>
            <a:pPr marL="266700" indent="-266700">
              <a:buFont typeface="Arial" pitchFamily="34" charset="0"/>
              <a:buChar char="•"/>
            </a:pPr>
            <a:r>
              <a:rPr lang="da-DK" sz="2400" dirty="0" smtClean="0"/>
              <a:t>Mellemhandleren kan </a:t>
            </a:r>
            <a:r>
              <a:rPr lang="da-DK" sz="2400" b="1" dirty="0" smtClean="0"/>
              <a:t>undgå ”producentansvar”, </a:t>
            </a:r>
            <a:r>
              <a:rPr lang="da-DK" sz="2400" dirty="0" smtClean="0"/>
              <a:t>hvis han inden rimelig tid giver skadelidte oplysninger om producentens eller importørens navn og adresse, eller navn og adresse på den, som har leveret produktet til mellemhandleren. Mellemhandleren kan dog ikke henvise skadelidte til en ansvarlig, som er hjemme-hørende uden for EU, jf. PAL § 4, stk. 5.</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Produktansvarsloven</a:t>
            </a:r>
          </a:p>
          <a:p>
            <a:pPr algn="ctr"/>
            <a:r>
              <a:rPr lang="da-DK" sz="2800" b="1" dirty="0" smtClean="0">
                <a:solidFill>
                  <a:srgbClr val="7030A0"/>
                </a:solidFill>
                <a:latin typeface="+mj-lt"/>
                <a:cs typeface="Arial" pitchFamily="34" charset="0"/>
              </a:rPr>
              <a:t>Ansvar og hæftelse</a:t>
            </a:r>
          </a:p>
        </p:txBody>
      </p:sp>
      <p:sp>
        <p:nvSpPr>
          <p:cNvPr id="3" name="Tekstboks 2"/>
          <p:cNvSpPr txBox="1"/>
          <p:nvPr/>
        </p:nvSpPr>
        <p:spPr>
          <a:xfrm>
            <a:off x="541270" y="1052737"/>
            <a:ext cx="8602730" cy="3693319"/>
          </a:xfrm>
          <a:prstGeom prst="rect">
            <a:avLst/>
          </a:prstGeom>
          <a:noFill/>
        </p:spPr>
        <p:txBody>
          <a:bodyPr wrap="square" rtlCol="0">
            <a:spAutoFit/>
          </a:bodyPr>
          <a:lstStyle/>
          <a:p>
            <a:r>
              <a:rPr lang="da-DK" sz="3000" dirty="0" smtClean="0"/>
              <a:t>Skader som er forårsaget af et defekt produkt skal, jf. PAL §§ 4 og 6 erstattes af:</a:t>
            </a:r>
          </a:p>
          <a:p>
            <a:endParaRPr lang="da-DK" sz="3000" dirty="0" smtClean="0"/>
          </a:p>
          <a:p>
            <a:pPr marL="355600" indent="-355600">
              <a:buFont typeface="Arial" pitchFamily="34" charset="0"/>
              <a:buChar char="•"/>
            </a:pPr>
            <a:r>
              <a:rPr lang="da-DK" sz="3000" dirty="0" smtClean="0"/>
              <a:t>Producenten,</a:t>
            </a:r>
          </a:p>
          <a:p>
            <a:pPr marL="355600" indent="-355600">
              <a:buFont typeface="Arial" pitchFamily="34" charset="0"/>
              <a:buChar char="•"/>
            </a:pPr>
            <a:r>
              <a:rPr lang="da-DK" sz="3000" dirty="0" smtClean="0"/>
              <a:t>Delproducenten, </a:t>
            </a:r>
          </a:p>
          <a:p>
            <a:pPr marL="355600" indent="-355600">
              <a:buFont typeface="Arial" pitchFamily="34" charset="0"/>
              <a:buChar char="•"/>
            </a:pPr>
            <a:r>
              <a:rPr lang="da-DK" sz="3000" dirty="0" smtClean="0"/>
              <a:t>Den som indført produktet i EU, eller </a:t>
            </a:r>
          </a:p>
          <a:p>
            <a:pPr marL="355600" indent="-355600">
              <a:buFont typeface="Arial" pitchFamily="34" charset="0"/>
              <a:buChar char="•"/>
            </a:pPr>
            <a:r>
              <a:rPr lang="da-DK" sz="3000" dirty="0" smtClean="0"/>
              <a:t>Den som har leveret produktet (mellemhandleren)</a:t>
            </a:r>
          </a:p>
          <a:p>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Produktansvarsloven</a:t>
            </a:r>
          </a:p>
          <a:p>
            <a:pPr algn="ctr"/>
            <a:r>
              <a:rPr lang="da-DK" sz="2800" b="1" dirty="0" smtClean="0">
                <a:solidFill>
                  <a:srgbClr val="7030A0"/>
                </a:solidFill>
                <a:latin typeface="+mj-lt"/>
                <a:cs typeface="Arial" pitchFamily="34" charset="0"/>
              </a:rPr>
              <a:t>Ansvar og hæftelse - producenten</a:t>
            </a:r>
          </a:p>
        </p:txBody>
      </p:sp>
      <p:sp>
        <p:nvSpPr>
          <p:cNvPr id="3" name="Tekstboks 2"/>
          <p:cNvSpPr txBox="1"/>
          <p:nvPr/>
        </p:nvSpPr>
        <p:spPr>
          <a:xfrm>
            <a:off x="541270" y="980729"/>
            <a:ext cx="8602730" cy="5877271"/>
          </a:xfrm>
          <a:prstGeom prst="rect">
            <a:avLst/>
          </a:prstGeom>
          <a:noFill/>
        </p:spPr>
        <p:txBody>
          <a:bodyPr wrap="square" rtlCol="0">
            <a:spAutoFit/>
          </a:bodyPr>
          <a:lstStyle/>
          <a:p>
            <a:r>
              <a:rPr lang="da-DK" sz="2400" b="1" dirty="0" smtClean="0"/>
              <a:t>Hovedregel: </a:t>
            </a:r>
            <a:r>
              <a:rPr lang="da-DK" sz="2400" dirty="0" smtClean="0"/>
              <a:t>Producenten skal erstatte den skade, der er forårsaget af en defekt ved et produkt, som er produceret eller leveret af denne, jf. PAL § 6, stk. 1.</a:t>
            </a:r>
          </a:p>
          <a:p>
            <a:endParaRPr lang="da-DK" sz="800" b="1" dirty="0" smtClean="0"/>
          </a:p>
          <a:p>
            <a:r>
              <a:rPr lang="da-DK" sz="2400" b="1" dirty="0" smtClean="0"/>
              <a:t>Undtagelser</a:t>
            </a:r>
            <a:r>
              <a:rPr lang="da-DK" sz="2400" dirty="0" smtClean="0"/>
              <a:t>: Producenten bliver fri for ansvar, hvis producenten kan bevise at:</a:t>
            </a:r>
          </a:p>
          <a:p>
            <a:pPr marL="355600" lvl="0" indent="-355600">
              <a:buFont typeface="Arial" pitchFamily="34" charset="0"/>
              <a:buChar char="•"/>
            </a:pPr>
            <a:r>
              <a:rPr lang="da-DK" sz="2400" dirty="0" smtClean="0"/>
              <a:t>Det ikke er ham, som har sendt produktet på markedet, </a:t>
            </a:r>
          </a:p>
          <a:p>
            <a:pPr marL="355600" lvl="0" indent="-355600">
              <a:buFont typeface="Arial" pitchFamily="34" charset="0"/>
              <a:buChar char="•"/>
            </a:pPr>
            <a:r>
              <a:rPr lang="da-DK" sz="2400" dirty="0" smtClean="0"/>
              <a:t>At produktet ikke er fremstillet, indsamlet eller sendt ud på markedet som led i erhvervsvirksomhed,</a:t>
            </a:r>
          </a:p>
          <a:p>
            <a:pPr marL="355600" lvl="0" indent="-355600">
              <a:buFont typeface="Arial" pitchFamily="34" charset="0"/>
              <a:buChar char="•"/>
            </a:pPr>
            <a:r>
              <a:rPr lang="da-DK" sz="2400" dirty="0" smtClean="0"/>
              <a:t>Defekten skyldes, at produktet skal følge nogle ufravigelige forskrifter, udstedt af en offentlig myndighed, eller</a:t>
            </a:r>
          </a:p>
          <a:p>
            <a:pPr marL="355600" lvl="0" indent="-355600">
              <a:buFont typeface="Arial" pitchFamily="34" charset="0"/>
              <a:buChar char="•"/>
            </a:pPr>
            <a:r>
              <a:rPr lang="da-DK" sz="2400" dirty="0" smtClean="0"/>
              <a:t>At det pga. den videnskabelige og tekniske viden på det tidspunkt, hvor produktet blev sendt på markedet, ikke var muligt at opdage defekten, eller</a:t>
            </a:r>
          </a:p>
          <a:p>
            <a:pPr marL="355600" lvl="0" indent="-355600">
              <a:buFont typeface="Arial" pitchFamily="34" charset="0"/>
              <a:buChar char="•"/>
            </a:pPr>
            <a:r>
              <a:rPr lang="da-DK" sz="2400" dirty="0" smtClean="0"/>
              <a:t>Den defekt som forvoldt skaden, ikke var til stede på det tidspunkt, hvor producenten sendte produktet ud på markedet.</a:t>
            </a:r>
            <a:endParaRPr lang="da-DK" sz="23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6.1 Produktansvarsloven</a:t>
            </a:r>
          </a:p>
          <a:p>
            <a:pPr algn="ctr"/>
            <a:r>
              <a:rPr lang="da-DK" sz="2800" b="1" dirty="0" smtClean="0">
                <a:solidFill>
                  <a:srgbClr val="7030A0"/>
                </a:solidFill>
                <a:latin typeface="+mj-lt"/>
                <a:cs typeface="Arial" pitchFamily="34" charset="0"/>
              </a:rPr>
              <a:t>Ansvar og hæftelse – mellemhandleren og flere ansvarlige</a:t>
            </a:r>
          </a:p>
        </p:txBody>
      </p:sp>
      <p:sp>
        <p:nvSpPr>
          <p:cNvPr id="3" name="Tekstboks 2"/>
          <p:cNvSpPr txBox="1"/>
          <p:nvPr/>
        </p:nvSpPr>
        <p:spPr>
          <a:xfrm>
            <a:off x="541270" y="1124743"/>
            <a:ext cx="8602730" cy="5478423"/>
          </a:xfrm>
          <a:prstGeom prst="rect">
            <a:avLst/>
          </a:prstGeom>
          <a:noFill/>
        </p:spPr>
        <p:txBody>
          <a:bodyPr wrap="square" rtlCol="0">
            <a:spAutoFit/>
          </a:bodyPr>
          <a:lstStyle/>
          <a:p>
            <a:r>
              <a:rPr lang="da-DK" sz="2400" b="1" dirty="0" smtClean="0"/>
              <a:t>Mellemhandleren</a:t>
            </a:r>
            <a:r>
              <a:rPr lang="da-DK" sz="2400" dirty="0" smtClean="0"/>
              <a:t> bliver ansvarlig, hvis: </a:t>
            </a:r>
          </a:p>
          <a:p>
            <a:pPr marL="355600" indent="-355600">
              <a:buFont typeface="Arial" pitchFamily="34" charset="0"/>
              <a:buChar char="•"/>
            </a:pPr>
            <a:r>
              <a:rPr lang="da-DK" sz="2400" dirty="0" smtClean="0"/>
              <a:t>Han ikke kan give oplysninger om producentens eller importørens navn og adresse til skadelidte, eller </a:t>
            </a:r>
          </a:p>
          <a:p>
            <a:pPr marL="355600" indent="-355600">
              <a:buFont typeface="Arial" pitchFamily="34" charset="0"/>
              <a:buChar char="•"/>
            </a:pPr>
            <a:r>
              <a:rPr lang="da-DK" sz="2400" dirty="0" smtClean="0"/>
              <a:t>Hvis han selv har handlet culpøst, og han ikke kan bevise, at skaden ikke skyldes hans forsømmelse (</a:t>
            </a:r>
            <a:r>
              <a:rPr lang="da-DK" sz="2400" b="1" dirty="0" smtClean="0"/>
              <a:t>culpa med omvendt bevisbyrde</a:t>
            </a:r>
            <a:r>
              <a:rPr lang="da-DK" sz="2400" dirty="0" smtClean="0"/>
              <a:t>).</a:t>
            </a:r>
          </a:p>
          <a:p>
            <a:endParaRPr lang="da-DK" sz="1400" dirty="0" smtClean="0"/>
          </a:p>
          <a:p>
            <a:r>
              <a:rPr lang="da-DK" sz="2400" dirty="0" smtClean="0"/>
              <a:t>Hvis der er </a:t>
            </a:r>
            <a:r>
              <a:rPr lang="da-DK" sz="2400" b="1" dirty="0" smtClean="0"/>
              <a:t>to eller flere ansvarlige for samme skade</a:t>
            </a:r>
            <a:r>
              <a:rPr lang="da-DK" sz="2400" dirty="0" smtClean="0"/>
              <a:t>, hæfter de </a:t>
            </a:r>
            <a:r>
              <a:rPr lang="da-DK" sz="2400" b="1" dirty="0" smtClean="0"/>
              <a:t>solidarisk</a:t>
            </a:r>
            <a:r>
              <a:rPr lang="da-DK" sz="2400" dirty="0" smtClean="0"/>
              <a:t>, jf. PAL § 11, stk. 1. Ansvaret fordeles indbyrdes under hensyntagen til:</a:t>
            </a:r>
          </a:p>
          <a:p>
            <a:pPr marL="355600" indent="-355600">
              <a:buFont typeface="Arial" pitchFamily="34" charset="0"/>
              <a:buChar char="•"/>
            </a:pPr>
            <a:r>
              <a:rPr lang="da-DK" sz="2400" dirty="0" smtClean="0"/>
              <a:t>Årsagen til defekten </a:t>
            </a:r>
          </a:p>
          <a:p>
            <a:pPr marL="355600" indent="-355600">
              <a:buFont typeface="Arial" pitchFamily="34" charset="0"/>
              <a:buChar char="•"/>
            </a:pPr>
            <a:r>
              <a:rPr lang="da-DK" sz="2400" dirty="0" smtClean="0"/>
              <a:t>Den enkelte producents kontrolmuligheder af produktet</a:t>
            </a:r>
          </a:p>
          <a:p>
            <a:pPr marL="355600" indent="-355600">
              <a:buFont typeface="Arial" pitchFamily="34" charset="0"/>
              <a:buChar char="•"/>
            </a:pPr>
            <a:r>
              <a:rPr lang="da-DK" sz="2400" dirty="0" smtClean="0"/>
              <a:t>Ansvarsforsikringer og </a:t>
            </a:r>
          </a:p>
          <a:p>
            <a:pPr marL="355600" indent="-355600">
              <a:buFont typeface="Arial" pitchFamily="34" charset="0"/>
              <a:buChar char="•"/>
            </a:pPr>
            <a:r>
              <a:rPr lang="da-DK" sz="2400" dirty="0" smtClean="0"/>
              <a:t>Omstændighederne i øvrigt, jf. PAL § 11, stk. 2. </a:t>
            </a:r>
          </a:p>
          <a:p>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6.2 Produktansvar skabt af retspraksis</a:t>
            </a:r>
          </a:p>
        </p:txBody>
      </p:sp>
      <p:sp>
        <p:nvSpPr>
          <p:cNvPr id="3" name="Tekstboks 2"/>
          <p:cNvSpPr txBox="1"/>
          <p:nvPr/>
        </p:nvSpPr>
        <p:spPr>
          <a:xfrm>
            <a:off x="541270" y="1196752"/>
            <a:ext cx="8602730" cy="4893647"/>
          </a:xfrm>
          <a:prstGeom prst="rect">
            <a:avLst/>
          </a:prstGeom>
          <a:noFill/>
        </p:spPr>
        <p:txBody>
          <a:bodyPr wrap="square" rtlCol="0">
            <a:spAutoFit/>
          </a:bodyPr>
          <a:lstStyle/>
          <a:p>
            <a:pPr marL="355600" indent="-355600">
              <a:buFont typeface="Arial" pitchFamily="34" charset="0"/>
              <a:buChar char="•"/>
            </a:pPr>
            <a:r>
              <a:rPr lang="da-DK" sz="2400" dirty="0" smtClean="0"/>
              <a:t>Produktansvarsloven (PAL) begrænser ikke skadelidtes adgang til erstatning efter de almindelige regler om erstatning i eller uden for kontrakt.</a:t>
            </a:r>
          </a:p>
          <a:p>
            <a:pPr marL="355600" indent="-355600">
              <a:buFont typeface="Arial" pitchFamily="34" charset="0"/>
              <a:buChar char="•"/>
            </a:pPr>
            <a:r>
              <a:rPr lang="da-DK" sz="2400" b="1" dirty="0" smtClean="0"/>
              <a:t>Ved siden af </a:t>
            </a:r>
            <a:r>
              <a:rPr lang="da-DK" sz="2400" dirty="0" smtClean="0"/>
              <a:t>det lovbestemte produktansvar i PAL, gælder det produktansvar, som er udviklet af retspraksis længe før PAL blev indført.</a:t>
            </a:r>
          </a:p>
          <a:p>
            <a:pPr marL="355600" indent="-355600">
              <a:buFont typeface="Arial" pitchFamily="34" charset="0"/>
              <a:buChar char="•"/>
            </a:pPr>
            <a:r>
              <a:rPr lang="da-DK" sz="2400" dirty="0" smtClean="0"/>
              <a:t> De to regelsæt (det lovbestemte og det ulovbestemte produktansvar) gælder ved siden af hinanden, jf. PAL § 13.</a:t>
            </a:r>
          </a:p>
          <a:p>
            <a:pPr marL="812800" lvl="1" indent="-355600">
              <a:buFont typeface="Arial" pitchFamily="34" charset="0"/>
              <a:buChar char="•"/>
            </a:pPr>
            <a:r>
              <a:rPr lang="da-DK" sz="2400" dirty="0" smtClean="0"/>
              <a:t>En sag om produktansvar kan bedømmes efter begge regelsæt. Men de ulovbestemte regler kan også stå alene i de sager om produktansvar, hvor PAL ikke er gældende, fx gælder PAL ikke i sager, hvor der er tale om skade på ting, der bruges erhvervsmæssigt, jf. PAL § 2, stk. 2.</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De 4 erstatningsbetingelser</a:t>
            </a:r>
          </a:p>
        </p:txBody>
      </p:sp>
      <p:sp>
        <p:nvSpPr>
          <p:cNvPr id="3" name="Tekstboks 2"/>
          <p:cNvSpPr txBox="1"/>
          <p:nvPr/>
        </p:nvSpPr>
        <p:spPr>
          <a:xfrm>
            <a:off x="541270" y="1196752"/>
            <a:ext cx="8602730" cy="5509200"/>
          </a:xfrm>
          <a:prstGeom prst="rect">
            <a:avLst/>
          </a:prstGeom>
          <a:noFill/>
        </p:spPr>
        <p:txBody>
          <a:bodyPr wrap="square" rtlCol="0">
            <a:spAutoFit/>
          </a:bodyPr>
          <a:lstStyle/>
          <a:p>
            <a:pPr marL="514350" indent="-514350">
              <a:buAutoNum type="arabicPeriod"/>
            </a:pPr>
            <a:r>
              <a:rPr lang="da-DK" sz="3200" b="1" dirty="0" smtClean="0">
                <a:cs typeface="Arial" pitchFamily="34" charset="0"/>
              </a:rPr>
              <a:t>Ansvarsgrundlag </a:t>
            </a:r>
          </a:p>
          <a:p>
            <a:pPr marL="971550" lvl="1" indent="-514350">
              <a:buFont typeface="Arial" pitchFamily="34" charset="0"/>
              <a:buChar char="•"/>
            </a:pPr>
            <a:r>
              <a:rPr lang="da-DK" sz="3200" dirty="0" smtClean="0">
                <a:cs typeface="Arial" pitchFamily="34" charset="0"/>
              </a:rPr>
              <a:t>Culpa eller objektivt ansvar</a:t>
            </a:r>
          </a:p>
          <a:p>
            <a:pPr marL="514350" indent="-514350">
              <a:buAutoNum type="arabicPeriod"/>
            </a:pPr>
            <a:r>
              <a:rPr lang="da-DK" sz="3200" b="1" dirty="0" smtClean="0">
                <a:cs typeface="Arial" pitchFamily="34" charset="0"/>
              </a:rPr>
              <a:t>Tab</a:t>
            </a:r>
          </a:p>
          <a:p>
            <a:pPr marL="971550" lvl="1" indent="-514350">
              <a:buFont typeface="Arial" pitchFamily="34" charset="0"/>
              <a:buChar char="•"/>
            </a:pPr>
            <a:r>
              <a:rPr lang="da-DK" sz="3200" dirty="0" smtClean="0">
                <a:cs typeface="Arial" pitchFamily="34" charset="0"/>
              </a:rPr>
              <a:t>Økonomisk tab</a:t>
            </a:r>
          </a:p>
          <a:p>
            <a:pPr marL="514350" indent="-514350">
              <a:buFont typeface="+mj-lt"/>
              <a:buAutoNum type="arabicPeriod"/>
            </a:pPr>
            <a:r>
              <a:rPr lang="da-DK" sz="3200" b="1" dirty="0" smtClean="0">
                <a:cs typeface="Arial" pitchFamily="34" charset="0"/>
              </a:rPr>
              <a:t>Årsagsforbindelse (kausalitet)</a:t>
            </a:r>
          </a:p>
          <a:p>
            <a:pPr marL="971550" lvl="1" indent="-514350">
              <a:buFont typeface="Arial" pitchFamily="34" charset="0"/>
              <a:buChar char="•"/>
            </a:pPr>
            <a:r>
              <a:rPr lang="da-DK" sz="3200" dirty="0" smtClean="0">
                <a:cs typeface="Arial" pitchFamily="34" charset="0"/>
              </a:rPr>
              <a:t>Forbindelse mellem skadevolders handling og den skete skade</a:t>
            </a:r>
          </a:p>
          <a:p>
            <a:pPr marL="514350" indent="-514350">
              <a:buFont typeface="+mj-lt"/>
              <a:buAutoNum type="arabicPeriod"/>
            </a:pPr>
            <a:r>
              <a:rPr lang="da-DK" sz="3200" b="1" dirty="0" smtClean="0">
                <a:cs typeface="Arial" pitchFamily="34" charset="0"/>
              </a:rPr>
              <a:t>Påregnelighed (</a:t>
            </a:r>
            <a:r>
              <a:rPr lang="da-DK" sz="3200" b="1" dirty="0" err="1" smtClean="0">
                <a:cs typeface="Arial" pitchFamily="34" charset="0"/>
              </a:rPr>
              <a:t>adækvans</a:t>
            </a:r>
            <a:r>
              <a:rPr lang="da-DK" sz="3200" b="1" dirty="0" smtClean="0">
                <a:cs typeface="Arial" pitchFamily="34" charset="0"/>
              </a:rPr>
              <a:t>)</a:t>
            </a:r>
          </a:p>
          <a:p>
            <a:pPr marL="971550" lvl="1" indent="-514350">
              <a:buFont typeface="Arial" pitchFamily="34" charset="0"/>
              <a:buChar char="•"/>
            </a:pPr>
            <a:r>
              <a:rPr lang="da-DK" sz="3200" dirty="0" smtClean="0">
                <a:cs typeface="Arial" pitchFamily="34" charset="0"/>
              </a:rPr>
              <a:t>Skaden er en påregnelig skade i forhold til handlingen</a:t>
            </a:r>
          </a:p>
          <a:p>
            <a:pPr marL="971550" lvl="1" indent="-514350">
              <a:buFont typeface="Arial" pitchFamily="34" charset="0"/>
              <a:buChar char="•"/>
            </a:pPr>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6.2 Produktansvar skabt af retspraksis</a:t>
            </a:r>
          </a:p>
        </p:txBody>
      </p:sp>
      <p:sp>
        <p:nvSpPr>
          <p:cNvPr id="3" name="Tekstboks 2"/>
          <p:cNvSpPr txBox="1"/>
          <p:nvPr/>
        </p:nvSpPr>
        <p:spPr>
          <a:xfrm>
            <a:off x="541270" y="1196752"/>
            <a:ext cx="8602730" cy="5324535"/>
          </a:xfrm>
          <a:prstGeom prst="rect">
            <a:avLst/>
          </a:prstGeom>
          <a:noFill/>
        </p:spPr>
        <p:txBody>
          <a:bodyPr wrap="square" rtlCol="0">
            <a:spAutoFit/>
          </a:bodyPr>
          <a:lstStyle/>
          <a:p>
            <a:r>
              <a:rPr lang="da-DK" sz="2800" dirty="0" smtClean="0"/>
              <a:t>Det ulovbestemte produktansvar har afsæt i de almindelige erstatningsbetingelser, der gælder for erstatning uden for kontrakt, og alle 4 betingelser skal være opfyldt: </a:t>
            </a:r>
          </a:p>
          <a:p>
            <a:r>
              <a:rPr lang="da-DK" sz="2800" dirty="0" smtClean="0"/>
              <a:t> </a:t>
            </a:r>
          </a:p>
          <a:p>
            <a:pPr marL="355600" lvl="0" indent="-355600">
              <a:buFont typeface="Arial" pitchFamily="34" charset="0"/>
              <a:buChar char="•"/>
            </a:pPr>
            <a:r>
              <a:rPr lang="da-DK" sz="2800" dirty="0" smtClean="0"/>
              <a:t>Ansvarsgrundlag (culpa eller objektivt ansvar) </a:t>
            </a:r>
          </a:p>
          <a:p>
            <a:pPr marL="355600" lvl="0" indent="-355600">
              <a:buFont typeface="Arial" pitchFamily="34" charset="0"/>
              <a:buChar char="•"/>
            </a:pPr>
            <a:r>
              <a:rPr lang="da-DK" sz="2800" dirty="0" smtClean="0"/>
              <a:t>Økonomisk tab</a:t>
            </a:r>
          </a:p>
          <a:p>
            <a:pPr marL="355600" lvl="0" indent="-355600">
              <a:buFont typeface="Arial" pitchFamily="34" charset="0"/>
              <a:buChar char="•"/>
            </a:pPr>
            <a:r>
              <a:rPr lang="da-DK" sz="2800" dirty="0" smtClean="0"/>
              <a:t>Kausalitet - årsagsforbindelse mellem skadevolders handling og den skete skade</a:t>
            </a:r>
          </a:p>
          <a:p>
            <a:pPr marL="355600" lvl="0" indent="-355600">
              <a:buFont typeface="Arial" pitchFamily="34" charset="0"/>
              <a:buChar char="•"/>
            </a:pPr>
            <a:r>
              <a:rPr lang="da-DK" sz="2800" dirty="0" err="1" smtClean="0"/>
              <a:t>Adækvans</a:t>
            </a:r>
            <a:r>
              <a:rPr lang="da-DK" sz="2800" dirty="0" smtClean="0"/>
              <a:t> - skaden skal være en påregnelig følge af den ansvarspådragende handling</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6.2 Produktansvar skabt af retspraksis</a:t>
            </a:r>
          </a:p>
          <a:p>
            <a:pPr algn="ctr"/>
            <a:r>
              <a:rPr lang="da-DK" sz="3200" b="1" dirty="0" smtClean="0">
                <a:solidFill>
                  <a:srgbClr val="7030A0"/>
                </a:solidFill>
                <a:latin typeface="+mj-lt"/>
                <a:cs typeface="Arial" pitchFamily="34" charset="0"/>
              </a:rPr>
              <a:t>Definitioner</a:t>
            </a:r>
          </a:p>
        </p:txBody>
      </p:sp>
      <p:sp>
        <p:nvSpPr>
          <p:cNvPr id="3" name="Tekstboks 2"/>
          <p:cNvSpPr txBox="1"/>
          <p:nvPr/>
        </p:nvSpPr>
        <p:spPr>
          <a:xfrm>
            <a:off x="541270" y="1196752"/>
            <a:ext cx="8602730" cy="5047536"/>
          </a:xfrm>
          <a:prstGeom prst="rect">
            <a:avLst/>
          </a:prstGeom>
          <a:noFill/>
        </p:spPr>
        <p:txBody>
          <a:bodyPr wrap="square" rtlCol="0">
            <a:spAutoFit/>
          </a:bodyPr>
          <a:lstStyle/>
          <a:p>
            <a:pPr marL="355600" indent="-355600"/>
            <a:r>
              <a:rPr lang="da-DK" sz="2400" dirty="0" smtClean="0"/>
              <a:t>Et </a:t>
            </a:r>
            <a:r>
              <a:rPr lang="da-DK" sz="2400" b="1" dirty="0" smtClean="0"/>
              <a:t>produkt</a:t>
            </a:r>
            <a:r>
              <a:rPr lang="da-DK" sz="2400" dirty="0" smtClean="0"/>
              <a:t> defineres bredere end i PAL. </a:t>
            </a:r>
          </a:p>
          <a:p>
            <a:pPr marL="355600" lvl="1" indent="-355600">
              <a:buFont typeface="Arial" pitchFamily="34" charset="0"/>
              <a:buChar char="•"/>
            </a:pPr>
            <a:r>
              <a:rPr lang="da-DK" sz="2400" dirty="0" smtClean="0"/>
              <a:t>Enhver ydelse som produceres, afsættes og bruges, hvilket særligt udgør løsøre, men også tjenesteydelser og fast ejendom – både </a:t>
            </a:r>
            <a:r>
              <a:rPr lang="da-DK" sz="2400" b="1" dirty="0" smtClean="0"/>
              <a:t>privat og erhvervsmæssig brug</a:t>
            </a:r>
            <a:r>
              <a:rPr lang="da-DK" sz="2400" dirty="0" smtClean="0"/>
              <a:t>.</a:t>
            </a:r>
          </a:p>
          <a:p>
            <a:pPr marL="355600" lvl="1" indent="-355600">
              <a:buFont typeface="Arial" pitchFamily="34" charset="0"/>
              <a:buChar char="•"/>
            </a:pPr>
            <a:endParaRPr lang="da-DK" sz="1000" dirty="0" smtClean="0"/>
          </a:p>
          <a:p>
            <a:r>
              <a:rPr lang="da-DK" sz="2400" b="1" dirty="0" smtClean="0"/>
              <a:t>Defekt produkt</a:t>
            </a:r>
            <a:r>
              <a:rPr lang="da-DK" sz="2400" dirty="0" smtClean="0"/>
              <a:t>: Forvolder skade på grund af produktets </a:t>
            </a:r>
            <a:r>
              <a:rPr lang="da-DK" sz="2400" b="1" dirty="0" smtClean="0"/>
              <a:t>farlige egenskaber</a:t>
            </a:r>
            <a:r>
              <a:rPr lang="da-DK" sz="2400" dirty="0" smtClean="0"/>
              <a:t>. Defekten kan bestå i, at produktets forventede effekt udebliver, effekten er forkert, eller der er tale om en bivirkning.</a:t>
            </a:r>
          </a:p>
          <a:p>
            <a:pPr marL="355600" lvl="1" indent="-355600">
              <a:buFont typeface="Arial" pitchFamily="34" charset="0"/>
              <a:buChar char="•"/>
            </a:pPr>
            <a:r>
              <a:rPr lang="da-DK" sz="2400" dirty="0" smtClean="0"/>
              <a:t>I bedømmelsen af en defekt, fejl eller forkert brug, tages hensyn til alle omstændigheder, herunder også markedsføringsfejl, instruktionsfejl, konstruktions- og/eller fabrikationsfejl.</a:t>
            </a:r>
          </a:p>
          <a:p>
            <a:pPr marL="355600" lvl="1" indent="-355600">
              <a:buFont typeface="Arial" pitchFamily="34" charset="0"/>
              <a:buChar char="•"/>
            </a:pPr>
            <a:r>
              <a:rPr lang="da-DK" sz="2400" dirty="0" smtClean="0"/>
              <a:t>Forkert brug kan resultere i nedsættelse eller ingen erstatning. Jo mindre sagkyndige brugerne er, jo mere skal producenten sikre produktet mod forkert brug.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6.2 Produktansvar skabt af retspraksis</a:t>
            </a:r>
          </a:p>
          <a:p>
            <a:pPr algn="ctr"/>
            <a:r>
              <a:rPr lang="da-DK" sz="3200" b="1" dirty="0" smtClean="0">
                <a:solidFill>
                  <a:srgbClr val="7030A0"/>
                </a:solidFill>
                <a:latin typeface="+mj-lt"/>
                <a:cs typeface="Arial" pitchFamily="34" charset="0"/>
              </a:rPr>
              <a:t>Ansvar og hæftelse</a:t>
            </a:r>
          </a:p>
        </p:txBody>
      </p:sp>
      <p:sp>
        <p:nvSpPr>
          <p:cNvPr id="3" name="Tekstboks 2"/>
          <p:cNvSpPr txBox="1"/>
          <p:nvPr/>
        </p:nvSpPr>
        <p:spPr>
          <a:xfrm>
            <a:off x="541270" y="1196752"/>
            <a:ext cx="8602730" cy="4862870"/>
          </a:xfrm>
          <a:prstGeom prst="rect">
            <a:avLst/>
          </a:prstGeom>
          <a:noFill/>
        </p:spPr>
        <p:txBody>
          <a:bodyPr wrap="square" rtlCol="0">
            <a:spAutoFit/>
          </a:bodyPr>
          <a:lstStyle/>
          <a:p>
            <a:r>
              <a:rPr lang="da-DK" sz="2400" b="1" dirty="0" smtClean="0"/>
              <a:t>Hovedregel:</a:t>
            </a:r>
            <a:r>
              <a:rPr lang="da-DK" sz="2400" dirty="0" smtClean="0"/>
              <a:t> Den der fremstiller varen, </a:t>
            </a:r>
            <a:r>
              <a:rPr lang="da-DK" sz="2400" b="1" dirty="0" smtClean="0"/>
              <a:t>producent</a:t>
            </a:r>
            <a:r>
              <a:rPr lang="da-DK" sz="2400" dirty="0" smtClean="0"/>
              <a:t> eller </a:t>
            </a:r>
            <a:r>
              <a:rPr lang="da-DK" sz="2400" dirty="0" err="1" smtClean="0"/>
              <a:t>delprodu-cent</a:t>
            </a:r>
            <a:r>
              <a:rPr lang="da-DK" sz="2400" dirty="0" smtClean="0"/>
              <a:t>, er som hovedregel ansvarlig, hvis defekten kunne eller burde have været undgået. </a:t>
            </a:r>
            <a:endParaRPr lang="da-DK" sz="1200" dirty="0" smtClean="0"/>
          </a:p>
          <a:p>
            <a:pPr marL="355600" lvl="1" indent="-355600">
              <a:buFont typeface="Arial" pitchFamily="34" charset="0"/>
              <a:buChar char="•"/>
            </a:pPr>
            <a:r>
              <a:rPr lang="da-DK" sz="2400" b="1" dirty="0" smtClean="0"/>
              <a:t>Undtagelse: Mellemhandleren</a:t>
            </a:r>
            <a:r>
              <a:rPr lang="da-DK" sz="2400" dirty="0" smtClean="0"/>
              <a:t> bliver ansvarlig, hvis han har handlet culpøst, fx ved at have opbevaret det skadevoldende produkt i strid med producentens forskrifter. </a:t>
            </a:r>
          </a:p>
          <a:p>
            <a:pPr marL="355600" indent="-355600"/>
            <a:endParaRPr lang="da-DK" sz="1100" dirty="0" smtClean="0"/>
          </a:p>
          <a:p>
            <a:pPr marL="355600" indent="-355600">
              <a:buFont typeface="Arial" pitchFamily="34" charset="0"/>
              <a:buChar char="•"/>
            </a:pPr>
            <a:r>
              <a:rPr lang="da-DK" sz="2400" dirty="0" smtClean="0"/>
              <a:t>Ofte </a:t>
            </a:r>
            <a:r>
              <a:rPr lang="da-DK" sz="2400" b="1" dirty="0" smtClean="0"/>
              <a:t>culpa med omvendt bevisbyrde</a:t>
            </a:r>
            <a:r>
              <a:rPr lang="da-DK" sz="2400" dirty="0" smtClean="0"/>
              <a:t>, hvor fx mellemhandleren skal bevise, at produktets farlige egenskaber ikke er opstået, mens produktet var i hans varetægt. </a:t>
            </a:r>
          </a:p>
          <a:p>
            <a:pPr marL="355600" indent="-355600">
              <a:buFont typeface="Arial" pitchFamily="34" charset="0"/>
              <a:buChar char="•"/>
            </a:pPr>
            <a:endParaRPr lang="da-DK" sz="1100" dirty="0" smtClean="0"/>
          </a:p>
          <a:p>
            <a:pPr marL="355600" indent="-355600">
              <a:buFont typeface="Arial" pitchFamily="34" charset="0"/>
              <a:buChar char="•"/>
            </a:pPr>
            <a:r>
              <a:rPr lang="da-DK" sz="2400" dirty="0" smtClean="0"/>
              <a:t>Parterne (producent, delproducent, mellemhandler) </a:t>
            </a:r>
            <a:r>
              <a:rPr lang="da-DK" sz="2400" b="1" dirty="0" smtClean="0"/>
              <a:t>hæfter solidarisk</a:t>
            </a:r>
            <a:r>
              <a:rPr lang="da-DK" sz="2400" dirty="0" smtClean="0"/>
              <a:t>, og eventuelle indbyrdes regreskrav er skadelidte uvedkommende.</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6.3 Produktansvarsforsikring</a:t>
            </a:r>
          </a:p>
        </p:txBody>
      </p:sp>
      <p:sp>
        <p:nvSpPr>
          <p:cNvPr id="3" name="Tekstboks 2"/>
          <p:cNvSpPr txBox="1"/>
          <p:nvPr/>
        </p:nvSpPr>
        <p:spPr>
          <a:xfrm>
            <a:off x="541270" y="1196752"/>
            <a:ext cx="8602730" cy="3539430"/>
          </a:xfrm>
          <a:prstGeom prst="rect">
            <a:avLst/>
          </a:prstGeom>
          <a:noFill/>
        </p:spPr>
        <p:txBody>
          <a:bodyPr wrap="square" rtlCol="0">
            <a:spAutoFit/>
          </a:bodyPr>
          <a:lstStyle/>
          <a:p>
            <a:endParaRPr lang="da-DK" sz="2800" b="1" dirty="0" smtClean="0"/>
          </a:p>
          <a:p>
            <a:r>
              <a:rPr lang="da-DK" sz="2800" b="1" dirty="0" smtClean="0"/>
              <a:t>Risikovurdering</a:t>
            </a:r>
            <a:r>
              <a:rPr lang="da-DK" sz="2800" dirty="0" smtClean="0"/>
              <a:t>: Jo større risiko der er ved produktet, jo højere er forsikringspræmien på en </a:t>
            </a:r>
            <a:r>
              <a:rPr lang="da-DK" sz="2800" dirty="0" err="1" smtClean="0"/>
              <a:t>produktansvarsforsik-ring</a:t>
            </a:r>
            <a:r>
              <a:rPr lang="da-DK" sz="2800" dirty="0" smtClean="0"/>
              <a:t>, men en virksomhed uden produktansvarsforsikring risikerer lukning hvis en sag opstår. </a:t>
            </a:r>
          </a:p>
          <a:p>
            <a:pPr marL="723900" lvl="1" indent="-266700">
              <a:buFont typeface="Arial" pitchFamily="34" charset="0"/>
              <a:buChar char="•"/>
            </a:pPr>
            <a:r>
              <a:rPr lang="da-DK" sz="2800" dirty="0" smtClean="0"/>
              <a:t>Nogle brancher har en højere skadesrisiko end andre, fx medicinalbranchen og fødevareindustrien, mens en møbelsnedkerforretning er knap så farlig.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6.3 Produktansvarsforsikring</a:t>
            </a:r>
          </a:p>
        </p:txBody>
      </p:sp>
      <p:sp>
        <p:nvSpPr>
          <p:cNvPr id="3" name="Tekstboks 2"/>
          <p:cNvSpPr txBox="1"/>
          <p:nvPr/>
        </p:nvSpPr>
        <p:spPr>
          <a:xfrm>
            <a:off x="541270" y="1196752"/>
            <a:ext cx="8602730" cy="5447645"/>
          </a:xfrm>
          <a:prstGeom prst="rect">
            <a:avLst/>
          </a:prstGeom>
          <a:noFill/>
        </p:spPr>
        <p:txBody>
          <a:bodyPr wrap="square" rtlCol="0">
            <a:spAutoFit/>
          </a:bodyPr>
          <a:lstStyle/>
          <a:p>
            <a:r>
              <a:rPr lang="da-DK" sz="2600" b="1" dirty="0" smtClean="0"/>
              <a:t>Dækning</a:t>
            </a:r>
            <a:r>
              <a:rPr lang="da-DK" sz="2600" dirty="0" smtClean="0"/>
              <a:t>: Skader, som er forvoldt af de produkter, som er bragt i omsætning. </a:t>
            </a:r>
          </a:p>
          <a:p>
            <a:endParaRPr lang="da-DK" sz="1000" dirty="0" smtClean="0"/>
          </a:p>
          <a:p>
            <a:r>
              <a:rPr lang="da-DK" sz="2600" b="1" dirty="0" smtClean="0"/>
              <a:t>Dækker ikke</a:t>
            </a:r>
            <a:r>
              <a:rPr lang="da-DK" sz="2600" dirty="0" smtClean="0"/>
              <a:t>: </a:t>
            </a:r>
          </a:p>
          <a:p>
            <a:pPr marL="355600" indent="-355600">
              <a:buFont typeface="Arial" pitchFamily="34" charset="0"/>
              <a:buChar char="•"/>
            </a:pPr>
            <a:r>
              <a:rPr lang="da-DK" sz="2600" dirty="0" smtClean="0"/>
              <a:t>Skadelidtes </a:t>
            </a:r>
            <a:r>
              <a:rPr lang="da-DK" sz="2600" b="1" dirty="0" smtClean="0"/>
              <a:t>indirekte tab</a:t>
            </a:r>
            <a:r>
              <a:rPr lang="da-DK" sz="2600" dirty="0" smtClean="0"/>
              <a:t>, fx driftstab eller </a:t>
            </a:r>
            <a:r>
              <a:rPr lang="da-DK" sz="2600" dirty="0" err="1" smtClean="0"/>
              <a:t>avancetab</a:t>
            </a:r>
            <a:r>
              <a:rPr lang="da-DK" sz="2600" dirty="0" smtClean="0"/>
              <a:t>. Hvis en kundes (skadelidtes) egen produktion må ligge stille pga. en skade, forårsaget af et defekt produkt, er kundens driftstab ikke dækket af producentens produktansvarsforsikring. Kunden må selv forsikre sig mod driftsstab, ved selv at tegne en driftstabsforsikring.</a:t>
            </a:r>
          </a:p>
          <a:p>
            <a:pPr marL="355600" indent="-355600">
              <a:buFont typeface="Arial" pitchFamily="34" charset="0"/>
              <a:buChar char="•"/>
            </a:pPr>
            <a:r>
              <a:rPr lang="da-DK" sz="2600" b="1" dirty="0" smtClean="0"/>
              <a:t>Hjemkaldelse af defekte produkter: </a:t>
            </a:r>
            <a:r>
              <a:rPr lang="da-DK" sz="2600" dirty="0" smtClean="0"/>
              <a:t>Bekostelig affære. Udgiften til hjemkaldelser kan dækkes af en forsikring. Skal tegnes særskilt og er ikke omfattet af produktansvars-forsikringen.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7. Opgørelse af erstatningskravet </a:t>
            </a:r>
            <a:r>
              <a:rPr lang="da-DK" sz="2000" b="1" dirty="0" smtClean="0">
                <a:solidFill>
                  <a:srgbClr val="7030A0"/>
                </a:solidFill>
                <a:latin typeface="+mj-lt"/>
                <a:cs typeface="Arial" pitchFamily="34" charset="0"/>
              </a:rPr>
              <a:t>(se fig. 6.6)</a:t>
            </a:r>
          </a:p>
        </p:txBody>
      </p:sp>
      <p:sp>
        <p:nvSpPr>
          <p:cNvPr id="3" name="Tekstboks 2"/>
          <p:cNvSpPr txBox="1"/>
          <p:nvPr/>
        </p:nvSpPr>
        <p:spPr>
          <a:xfrm>
            <a:off x="541270" y="1196752"/>
            <a:ext cx="8602730" cy="3816429"/>
          </a:xfrm>
          <a:prstGeom prst="rect">
            <a:avLst/>
          </a:prstGeom>
          <a:noFill/>
        </p:spPr>
        <p:txBody>
          <a:bodyPr wrap="square" rtlCol="0">
            <a:spAutoFit/>
          </a:bodyPr>
          <a:lstStyle/>
          <a:p>
            <a:pPr marL="514350" indent="-514350">
              <a:buFont typeface="Arial" pitchFamily="34" charset="0"/>
              <a:buChar char="•"/>
            </a:pPr>
            <a:endParaRPr lang="da-DK" sz="3000" dirty="0" smtClean="0"/>
          </a:p>
          <a:p>
            <a:pPr marL="514350" indent="-514350">
              <a:buFont typeface="Arial" pitchFamily="34" charset="0"/>
              <a:buChar char="•"/>
            </a:pPr>
            <a:r>
              <a:rPr lang="da-DK" sz="3000" dirty="0" smtClean="0"/>
              <a:t>Skadelidte har krav på erstatning, hvis erstatnings-betingelserne er opfyldt. </a:t>
            </a:r>
          </a:p>
          <a:p>
            <a:pPr marL="514350" indent="-514350">
              <a:buFont typeface="Arial" pitchFamily="34" charset="0"/>
              <a:buChar char="•"/>
            </a:pPr>
            <a:r>
              <a:rPr lang="da-DK" sz="3000" dirty="0" smtClean="0"/>
              <a:t>Skadelidte skal stilles økonomisk som før skadens indtræden, og må ikke i den forbindelse opnå berigelse. </a:t>
            </a:r>
          </a:p>
          <a:p>
            <a:pPr marL="514350" indent="-514350">
              <a:buFont typeface="Arial" pitchFamily="34" charset="0"/>
              <a:buChar char="•"/>
            </a:pPr>
            <a:r>
              <a:rPr lang="da-DK" sz="3000" dirty="0" smtClean="0"/>
              <a:t>Skadelidte har samtidig pligt til at begrænse sit tab. </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7. Opgørelse af erstatningskravet</a:t>
            </a:r>
          </a:p>
          <a:p>
            <a:pPr algn="ctr"/>
            <a:r>
              <a:rPr lang="da-DK" sz="3600" b="1" dirty="0" smtClean="0">
                <a:solidFill>
                  <a:srgbClr val="7030A0"/>
                </a:solidFill>
                <a:latin typeface="+mj-lt"/>
                <a:cs typeface="Arial" pitchFamily="34" charset="0"/>
              </a:rPr>
              <a:t>Tingsskade </a:t>
            </a:r>
            <a:r>
              <a:rPr lang="da-DK" sz="2000" b="1" dirty="0" smtClean="0">
                <a:solidFill>
                  <a:srgbClr val="7030A0"/>
                </a:solidFill>
                <a:latin typeface="+mj-lt"/>
                <a:cs typeface="Arial" pitchFamily="34" charset="0"/>
              </a:rPr>
              <a:t>(se fig. 6.6)</a:t>
            </a:r>
          </a:p>
        </p:txBody>
      </p:sp>
      <p:sp>
        <p:nvSpPr>
          <p:cNvPr id="3" name="Tekstboks 2"/>
          <p:cNvSpPr txBox="1"/>
          <p:nvPr/>
        </p:nvSpPr>
        <p:spPr>
          <a:xfrm>
            <a:off x="541270" y="1196752"/>
            <a:ext cx="8602730" cy="5262979"/>
          </a:xfrm>
          <a:prstGeom prst="rect">
            <a:avLst/>
          </a:prstGeom>
          <a:noFill/>
        </p:spPr>
        <p:txBody>
          <a:bodyPr wrap="square" rtlCol="0">
            <a:spAutoFit/>
          </a:bodyPr>
          <a:lstStyle/>
          <a:p>
            <a:r>
              <a:rPr lang="da-DK" sz="3200" dirty="0" smtClean="0"/>
              <a:t>Ved opgørelse af erstatningskravet skelner man mellem tingsskade og personskade:</a:t>
            </a:r>
          </a:p>
          <a:p>
            <a:pPr marL="514350" indent="-514350"/>
            <a:endParaRPr lang="da-DK" sz="2400" b="1" dirty="0" smtClean="0">
              <a:cs typeface="Arial" pitchFamily="34" charset="0"/>
            </a:endParaRPr>
          </a:p>
          <a:p>
            <a:pPr marL="514350" indent="-514350"/>
            <a:r>
              <a:rPr lang="da-DK" sz="3000" b="1" dirty="0" smtClean="0">
                <a:cs typeface="Arial" pitchFamily="34" charset="0"/>
              </a:rPr>
              <a:t>Tingsskade:</a:t>
            </a:r>
            <a:r>
              <a:rPr lang="da-DK" sz="3000" dirty="0" smtClean="0">
                <a:cs typeface="Arial" pitchFamily="34" charset="0"/>
              </a:rPr>
              <a:t> Sondres mellem</a:t>
            </a:r>
          </a:p>
          <a:p>
            <a:pPr marL="514350" indent="-514350">
              <a:buFont typeface="Arial" pitchFamily="34" charset="0"/>
              <a:buChar char="•"/>
            </a:pPr>
            <a:r>
              <a:rPr lang="da-DK" sz="3000" dirty="0" smtClean="0"/>
              <a:t>Genstande som er </a:t>
            </a:r>
            <a:r>
              <a:rPr lang="da-DK" sz="3000" b="1" dirty="0" smtClean="0"/>
              <a:t>totalskadet</a:t>
            </a:r>
            <a:r>
              <a:rPr lang="da-DK" sz="3000" dirty="0" smtClean="0"/>
              <a:t> - erstatning svarende til genanskaffelsesprisen for den totalskadede genstand, med fradrag for genstandens alder og slitage.</a:t>
            </a:r>
          </a:p>
          <a:p>
            <a:pPr marL="514350" indent="-514350">
              <a:buFont typeface="Arial" pitchFamily="34" charset="0"/>
              <a:buChar char="•"/>
            </a:pPr>
            <a:r>
              <a:rPr lang="da-DK" sz="3000" dirty="0" smtClean="0"/>
              <a:t>Genstande, som er </a:t>
            </a:r>
            <a:r>
              <a:rPr lang="da-DK" sz="3000" b="1" dirty="0" smtClean="0"/>
              <a:t>delvis skadet </a:t>
            </a:r>
            <a:r>
              <a:rPr lang="da-DK" sz="3000" dirty="0" smtClean="0"/>
              <a:t>– erstatning for udgifterne til reparation.</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7. Opgørelse af erstatningskravet</a:t>
            </a:r>
          </a:p>
          <a:p>
            <a:pPr algn="ctr"/>
            <a:r>
              <a:rPr lang="da-DK" sz="3600" b="1" dirty="0" smtClean="0">
                <a:solidFill>
                  <a:srgbClr val="7030A0"/>
                </a:solidFill>
                <a:latin typeface="+mj-lt"/>
                <a:cs typeface="Arial" pitchFamily="34" charset="0"/>
              </a:rPr>
              <a:t>Personskade </a:t>
            </a:r>
            <a:r>
              <a:rPr lang="da-DK" sz="2000" b="1" dirty="0" smtClean="0">
                <a:solidFill>
                  <a:srgbClr val="7030A0"/>
                </a:solidFill>
                <a:latin typeface="+mj-lt"/>
                <a:cs typeface="Arial" pitchFamily="34" charset="0"/>
              </a:rPr>
              <a:t>(se fig. 6.6)</a:t>
            </a:r>
          </a:p>
        </p:txBody>
      </p:sp>
      <p:sp>
        <p:nvSpPr>
          <p:cNvPr id="3" name="Tekstboks 2"/>
          <p:cNvSpPr txBox="1"/>
          <p:nvPr/>
        </p:nvSpPr>
        <p:spPr>
          <a:xfrm>
            <a:off x="541270" y="1196752"/>
            <a:ext cx="8602730" cy="5940088"/>
          </a:xfrm>
          <a:prstGeom prst="rect">
            <a:avLst/>
          </a:prstGeom>
          <a:noFill/>
        </p:spPr>
        <p:txBody>
          <a:bodyPr wrap="square" rtlCol="0">
            <a:spAutoFit/>
          </a:bodyPr>
          <a:lstStyle/>
          <a:p>
            <a:r>
              <a:rPr lang="da-DK" sz="2600" dirty="0" smtClean="0"/>
              <a:t>Sondres mellem krav som vedrører de: </a:t>
            </a:r>
          </a:p>
          <a:p>
            <a:pPr marL="355600" indent="-355600"/>
            <a:r>
              <a:rPr lang="da-DK" sz="2500" b="1" dirty="0" smtClean="0"/>
              <a:t>Midlertidige følger</a:t>
            </a:r>
            <a:r>
              <a:rPr lang="da-DK" sz="2500" dirty="0" smtClean="0"/>
              <a:t>: Opstår i tiden umiddelbart efter skaden, dvs. i sygdoms- og rekreationsperioden. Erstatning for: </a:t>
            </a:r>
          </a:p>
          <a:p>
            <a:pPr marL="812800" lvl="1" indent="-355600">
              <a:buFont typeface="Arial" pitchFamily="34" charset="0"/>
              <a:buChar char="•"/>
            </a:pPr>
            <a:r>
              <a:rPr lang="da-DK" sz="2500" dirty="0" smtClean="0"/>
              <a:t>Tabt arbejdsfortjeneste</a:t>
            </a:r>
          </a:p>
          <a:p>
            <a:pPr marL="812800" lvl="1" indent="-355600">
              <a:buFont typeface="Arial" pitchFamily="34" charset="0"/>
              <a:buChar char="•"/>
            </a:pPr>
            <a:r>
              <a:rPr lang="da-DK" sz="2500" dirty="0" smtClean="0"/>
              <a:t>Svie og smerte</a:t>
            </a:r>
          </a:p>
          <a:p>
            <a:pPr marL="812800" lvl="1" indent="-355600">
              <a:buFont typeface="Arial" pitchFamily="34" charset="0"/>
              <a:buChar char="•"/>
            </a:pPr>
            <a:r>
              <a:rPr lang="da-DK" sz="2500" dirty="0" smtClean="0"/>
              <a:t>Erstatning for helbredsudgifter og andet tab </a:t>
            </a:r>
          </a:p>
          <a:p>
            <a:pPr marL="355600" indent="-355600"/>
            <a:r>
              <a:rPr lang="da-DK" sz="2500" b="1" dirty="0" smtClean="0"/>
              <a:t>Varige følger</a:t>
            </a:r>
            <a:r>
              <a:rPr lang="da-DK" sz="2500" dirty="0" smtClean="0"/>
              <a:t>, kan medføre erstatning for </a:t>
            </a:r>
          </a:p>
          <a:p>
            <a:pPr marL="812800" lvl="1" indent="-355600">
              <a:buFont typeface="Arial" pitchFamily="34" charset="0"/>
              <a:buChar char="•"/>
            </a:pPr>
            <a:r>
              <a:rPr lang="da-DK" sz="2500" dirty="0" err="1" smtClean="0"/>
              <a:t>Erhvervsevnetab</a:t>
            </a:r>
            <a:endParaRPr lang="da-DK" sz="2500" dirty="0" smtClean="0"/>
          </a:p>
          <a:p>
            <a:pPr marL="812800" lvl="1" indent="-355600">
              <a:buFont typeface="Arial" pitchFamily="34" charset="0"/>
              <a:buChar char="•"/>
            </a:pPr>
            <a:r>
              <a:rPr lang="da-DK" sz="2500" dirty="0" smtClean="0"/>
              <a:t>Varigt </a:t>
            </a:r>
            <a:r>
              <a:rPr lang="da-DK" sz="2500" dirty="0" err="1" smtClean="0"/>
              <a:t>mén</a:t>
            </a:r>
            <a:r>
              <a:rPr lang="da-DK" sz="2500" dirty="0" smtClean="0"/>
              <a:t> og </a:t>
            </a:r>
          </a:p>
          <a:p>
            <a:pPr marL="812800" lvl="1" indent="-355600">
              <a:buFont typeface="Arial" pitchFamily="34" charset="0"/>
              <a:buChar char="•"/>
            </a:pPr>
            <a:r>
              <a:rPr lang="da-DK" sz="2500" dirty="0" smtClean="0"/>
              <a:t>Fremtidige helbredsudgifter og andet tab</a:t>
            </a:r>
          </a:p>
          <a:p>
            <a:pPr marL="812800" lvl="1" indent="-355600">
              <a:buFont typeface="Arial" pitchFamily="34" charset="0"/>
              <a:buChar char="•"/>
            </a:pPr>
            <a:endParaRPr lang="da-DK" sz="1000" dirty="0" smtClean="0"/>
          </a:p>
          <a:p>
            <a:r>
              <a:rPr lang="da-DK" sz="2500" b="1" dirty="0" smtClean="0"/>
              <a:t>Stationærtidspunktet: </a:t>
            </a:r>
            <a:r>
              <a:rPr lang="da-DK" sz="2500" dirty="0" smtClean="0"/>
              <a:t>Det tidspunkt, hvor det forventes, at der ikke vil ske yderligere bedring eller forværring af skadelidtes helbredstilstand. </a:t>
            </a:r>
          </a:p>
          <a:p>
            <a:pPr marL="514350" indent="-514350"/>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1.1 Ansvarsgrundlag - Culpa</a:t>
            </a:r>
          </a:p>
        </p:txBody>
      </p:sp>
      <p:sp>
        <p:nvSpPr>
          <p:cNvPr id="3" name="Tekstboks 2"/>
          <p:cNvSpPr txBox="1"/>
          <p:nvPr/>
        </p:nvSpPr>
        <p:spPr>
          <a:xfrm>
            <a:off x="541270" y="1196752"/>
            <a:ext cx="8602730" cy="5324535"/>
          </a:xfrm>
          <a:prstGeom prst="rect">
            <a:avLst/>
          </a:prstGeom>
          <a:noFill/>
        </p:spPr>
        <p:txBody>
          <a:bodyPr wrap="square" rtlCol="0">
            <a:spAutoFit/>
          </a:bodyPr>
          <a:lstStyle/>
          <a:p>
            <a:pPr marL="514350" indent="-514350"/>
            <a:r>
              <a:rPr lang="da-DK" sz="3200" b="1" dirty="0" smtClean="0">
                <a:cs typeface="Arial" pitchFamily="34" charset="0"/>
              </a:rPr>
              <a:t>Culpaansvar</a:t>
            </a:r>
          </a:p>
          <a:p>
            <a:pPr marL="514350" indent="-514350">
              <a:buFont typeface="Arial" pitchFamily="34" charset="0"/>
              <a:buChar char="•"/>
            </a:pPr>
            <a:r>
              <a:rPr lang="da-DK" sz="2800" dirty="0" smtClean="0">
                <a:cs typeface="Arial" pitchFamily="34" charset="0"/>
              </a:rPr>
              <a:t>Ikke reguleret af lovgivning</a:t>
            </a:r>
          </a:p>
          <a:p>
            <a:pPr marL="514350" indent="-514350">
              <a:buFont typeface="Arial" pitchFamily="34" charset="0"/>
              <a:buChar char="•"/>
            </a:pPr>
            <a:r>
              <a:rPr lang="da-DK" sz="2800" dirty="0" smtClean="0">
                <a:cs typeface="Arial" pitchFamily="34" charset="0"/>
              </a:rPr>
              <a:t>Skabt af retspraksis</a:t>
            </a:r>
          </a:p>
          <a:p>
            <a:pPr marL="514350" indent="-514350">
              <a:buFont typeface="Arial" pitchFamily="34" charset="0"/>
              <a:buChar char="•"/>
            </a:pPr>
            <a:r>
              <a:rPr lang="da-DK" sz="2800" dirty="0" smtClean="0">
                <a:cs typeface="Arial" pitchFamily="34" charset="0"/>
              </a:rPr>
              <a:t>Ordet ”culpa” betyder skyld</a:t>
            </a:r>
          </a:p>
          <a:p>
            <a:pPr marL="514350" indent="-514350">
              <a:buFont typeface="Arial" pitchFamily="34" charset="0"/>
              <a:buChar char="•"/>
            </a:pPr>
            <a:r>
              <a:rPr lang="da-DK" sz="2800" dirty="0" smtClean="0">
                <a:cs typeface="Arial" pitchFamily="34" charset="0"/>
              </a:rPr>
              <a:t>Culpabedømmelse </a:t>
            </a:r>
          </a:p>
          <a:p>
            <a:pPr marL="971550" lvl="1" indent="-514350">
              <a:buFont typeface="Arial" pitchFamily="34" charset="0"/>
              <a:buChar char="•"/>
            </a:pPr>
            <a:r>
              <a:rPr lang="da-DK" sz="2800" dirty="0" smtClean="0">
                <a:cs typeface="Arial" pitchFamily="34" charset="0"/>
              </a:rPr>
              <a:t>Skadevolders handling vurderes</a:t>
            </a:r>
          </a:p>
          <a:p>
            <a:pPr marL="971550" lvl="1" indent="-514350">
              <a:buFont typeface="Arial" pitchFamily="34" charset="0"/>
              <a:buChar char="•"/>
            </a:pPr>
            <a:r>
              <a:rPr lang="da-DK" sz="2800" dirty="0" smtClean="0">
                <a:cs typeface="Arial" pitchFamily="34" charset="0"/>
              </a:rPr>
              <a:t>Graden af skyld</a:t>
            </a:r>
          </a:p>
          <a:p>
            <a:pPr marL="1428750" lvl="2" indent="-514350">
              <a:buFont typeface="Arial" pitchFamily="34" charset="0"/>
              <a:buChar char="•"/>
            </a:pPr>
            <a:r>
              <a:rPr lang="da-DK" sz="2800" dirty="0" smtClean="0">
                <a:cs typeface="Arial" pitchFamily="34" charset="0"/>
              </a:rPr>
              <a:t>Simpel uagtsomhed</a:t>
            </a:r>
          </a:p>
          <a:p>
            <a:pPr marL="1428750" lvl="2" indent="-514350">
              <a:buFont typeface="Arial" pitchFamily="34" charset="0"/>
              <a:buChar char="•"/>
            </a:pPr>
            <a:r>
              <a:rPr lang="da-DK" sz="2800" dirty="0" smtClean="0">
                <a:cs typeface="Arial" pitchFamily="34" charset="0"/>
              </a:rPr>
              <a:t>Grov uagtsomhed</a:t>
            </a:r>
          </a:p>
          <a:p>
            <a:pPr marL="1428750" lvl="2" indent="-514350">
              <a:buFont typeface="Arial" pitchFamily="34" charset="0"/>
              <a:buChar char="•"/>
            </a:pPr>
            <a:r>
              <a:rPr lang="da-DK" sz="2800" dirty="0" smtClean="0">
                <a:cs typeface="Arial" pitchFamily="34" charset="0"/>
              </a:rPr>
              <a:t>Forsæt</a:t>
            </a:r>
          </a:p>
          <a:p>
            <a:pPr marL="514350" indent="-514350">
              <a:buFont typeface="Arial" pitchFamily="34" charset="0"/>
              <a:buChar char="•"/>
            </a:pPr>
            <a:r>
              <a:rPr lang="da-DK" sz="2800" dirty="0" smtClean="0">
                <a:cs typeface="Arial" pitchFamily="34" charset="0"/>
              </a:rPr>
              <a:t>Bonus pater familias – sammenligningsgrundlag - </a:t>
            </a:r>
            <a:r>
              <a:rPr lang="da-DK" sz="2800" dirty="0" err="1" smtClean="0">
                <a:cs typeface="Arial" pitchFamily="34" charset="0"/>
              </a:rPr>
              <a:t>agtpågiven</a:t>
            </a:r>
            <a:r>
              <a:rPr lang="da-DK" sz="2800" dirty="0" smtClean="0">
                <a:cs typeface="Arial" pitchFamily="34" charset="0"/>
              </a:rPr>
              <a:t>, fornuftig borger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 1 Ansvarsgrundlag – Culpa </a:t>
            </a:r>
            <a:r>
              <a:rPr lang="da-DK" b="1" dirty="0" smtClean="0">
                <a:solidFill>
                  <a:srgbClr val="7030A0"/>
                </a:solidFill>
                <a:latin typeface="+mj-lt"/>
                <a:cs typeface="Arial" pitchFamily="34" charset="0"/>
              </a:rPr>
              <a:t>(se fig. 6.2)</a:t>
            </a:r>
          </a:p>
        </p:txBody>
      </p:sp>
      <p:sp>
        <p:nvSpPr>
          <p:cNvPr id="3" name="Tekstboks 2"/>
          <p:cNvSpPr txBox="1"/>
          <p:nvPr/>
        </p:nvSpPr>
        <p:spPr>
          <a:xfrm>
            <a:off x="541270" y="1196752"/>
            <a:ext cx="8602730" cy="4832092"/>
          </a:xfrm>
          <a:prstGeom prst="rect">
            <a:avLst/>
          </a:prstGeom>
          <a:noFill/>
        </p:spPr>
        <p:txBody>
          <a:bodyPr wrap="square" rtlCol="0">
            <a:spAutoFit/>
          </a:bodyPr>
          <a:lstStyle/>
          <a:p>
            <a:pPr marL="514350" indent="-514350"/>
            <a:r>
              <a:rPr lang="da-DK" sz="2800" b="1" dirty="0" smtClean="0">
                <a:cs typeface="Arial" pitchFamily="34" charset="0"/>
              </a:rPr>
              <a:t>Forsætlig adfærd: </a:t>
            </a:r>
            <a:r>
              <a:rPr lang="da-DK" sz="2800" dirty="0" smtClean="0">
                <a:cs typeface="Arial" pitchFamily="34" charset="0"/>
              </a:rPr>
              <a:t>Skadevolder </a:t>
            </a:r>
            <a:r>
              <a:rPr lang="da-DK" sz="2800" b="1" dirty="0" smtClean="0">
                <a:cs typeface="Arial" pitchFamily="34" charset="0"/>
              </a:rPr>
              <a:t>var klar over</a:t>
            </a:r>
            <a:r>
              <a:rPr lang="da-DK" sz="2800" dirty="0" smtClean="0">
                <a:cs typeface="Arial" pitchFamily="34" charset="0"/>
              </a:rPr>
              <a:t>,</a:t>
            </a:r>
            <a:r>
              <a:rPr lang="da-DK" sz="2800" b="1" dirty="0" smtClean="0">
                <a:cs typeface="Arial" pitchFamily="34" charset="0"/>
              </a:rPr>
              <a:t> </a:t>
            </a:r>
            <a:r>
              <a:rPr lang="da-DK" sz="2800" dirty="0" smtClean="0">
                <a:cs typeface="Arial" pitchFamily="34" charset="0"/>
              </a:rPr>
              <a:t>at hans handling ville medføre skade.</a:t>
            </a:r>
          </a:p>
          <a:p>
            <a:pPr marL="514350" indent="-514350"/>
            <a:r>
              <a:rPr lang="da-DK" sz="2800" b="1" dirty="0" smtClean="0">
                <a:cs typeface="Arial" pitchFamily="34" charset="0"/>
              </a:rPr>
              <a:t>Grov uagtsomhed: </a:t>
            </a:r>
            <a:r>
              <a:rPr lang="da-DK" sz="2800" dirty="0" smtClean="0">
                <a:cs typeface="Arial" pitchFamily="34" charset="0"/>
              </a:rPr>
              <a:t>Skadevolder burde have forudset, at det var </a:t>
            </a:r>
            <a:r>
              <a:rPr lang="da-DK" sz="2800" b="1" dirty="0" smtClean="0">
                <a:cs typeface="Arial" pitchFamily="34" charset="0"/>
              </a:rPr>
              <a:t>overvejende sandsynligt</a:t>
            </a:r>
            <a:r>
              <a:rPr lang="da-DK" sz="2800" dirty="0" smtClean="0">
                <a:cs typeface="Arial" pitchFamily="34" charset="0"/>
              </a:rPr>
              <a:t>, at hans handling ville medføre skade. Indlysende fare.</a:t>
            </a:r>
          </a:p>
          <a:p>
            <a:pPr marL="514350" indent="-514350"/>
            <a:r>
              <a:rPr lang="da-DK" sz="2800" b="1" dirty="0" smtClean="0">
                <a:cs typeface="Arial" pitchFamily="34" charset="0"/>
              </a:rPr>
              <a:t>Simpel uagtsomhed</a:t>
            </a:r>
            <a:r>
              <a:rPr lang="da-DK" sz="2800" dirty="0" smtClean="0">
                <a:cs typeface="Arial" pitchFamily="34" charset="0"/>
              </a:rPr>
              <a:t>: Skadevolder burde have forudset, at det var </a:t>
            </a:r>
            <a:r>
              <a:rPr lang="da-DK" sz="2800" b="1" dirty="0" smtClean="0">
                <a:cs typeface="Arial" pitchFamily="34" charset="0"/>
              </a:rPr>
              <a:t>rimeligt sandsynligt</a:t>
            </a:r>
            <a:r>
              <a:rPr lang="da-DK" sz="2800" dirty="0" smtClean="0">
                <a:cs typeface="Arial" pitchFamily="34" charset="0"/>
              </a:rPr>
              <a:t>, at hans handling ville medføre skade.</a:t>
            </a:r>
          </a:p>
          <a:p>
            <a:pPr marL="514350" indent="-514350"/>
            <a:r>
              <a:rPr lang="da-DK" sz="2800" b="1" dirty="0" smtClean="0">
                <a:cs typeface="Arial" pitchFamily="34" charset="0"/>
              </a:rPr>
              <a:t>Hændeligt uheld</a:t>
            </a:r>
            <a:r>
              <a:rPr lang="da-DK" sz="2800" dirty="0" smtClean="0">
                <a:cs typeface="Arial" pitchFamily="34" charset="0"/>
              </a:rPr>
              <a:t>: Skadevolder kunne på ingen måde have forudset eller undgået den skete skade (! Ikke ansvarsgrundlag efter culpareglen).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1.1 Ansvarsgrundlag – Culpa</a:t>
            </a:r>
          </a:p>
        </p:txBody>
      </p:sp>
      <p:sp>
        <p:nvSpPr>
          <p:cNvPr id="3" name="Tekstboks 2"/>
          <p:cNvSpPr txBox="1"/>
          <p:nvPr/>
        </p:nvSpPr>
        <p:spPr>
          <a:xfrm>
            <a:off x="541270" y="1196752"/>
            <a:ext cx="8602730" cy="4585871"/>
          </a:xfrm>
          <a:prstGeom prst="rect">
            <a:avLst/>
          </a:prstGeom>
          <a:noFill/>
        </p:spPr>
        <p:txBody>
          <a:bodyPr wrap="square" rtlCol="0">
            <a:spAutoFit/>
          </a:bodyPr>
          <a:lstStyle/>
          <a:p>
            <a:pPr marL="514350" indent="-514350"/>
            <a:r>
              <a:rPr lang="da-DK" sz="3600" b="1" dirty="0" smtClean="0">
                <a:cs typeface="Arial" pitchFamily="34" charset="0"/>
              </a:rPr>
              <a:t>Bevisbyrde</a:t>
            </a:r>
          </a:p>
          <a:p>
            <a:pPr marL="355600" indent="-355600">
              <a:buFont typeface="Arial" pitchFamily="34" charset="0"/>
              <a:buChar char="•"/>
            </a:pPr>
            <a:r>
              <a:rPr lang="da-DK" sz="3200" dirty="0" smtClean="0">
                <a:cs typeface="Arial" pitchFamily="34" charset="0"/>
              </a:rPr>
              <a:t>Hovedreglen er </a:t>
            </a:r>
            <a:r>
              <a:rPr lang="da-DK" sz="3200" b="1" dirty="0" smtClean="0">
                <a:cs typeface="Arial" pitchFamily="34" charset="0"/>
              </a:rPr>
              <a:t>culpa med ligefrem bevisbyrde</a:t>
            </a:r>
            <a:r>
              <a:rPr lang="da-DK" sz="3200" dirty="0" smtClean="0">
                <a:cs typeface="Arial" pitchFamily="34" charset="0"/>
              </a:rPr>
              <a:t>:  Skadelidte skal bevise at alle </a:t>
            </a:r>
            <a:r>
              <a:rPr lang="da-DK" sz="3200" dirty="0" err="1" smtClean="0">
                <a:cs typeface="Arial" pitchFamily="34" charset="0"/>
              </a:rPr>
              <a:t>erstatningsbetingel-serne</a:t>
            </a:r>
            <a:r>
              <a:rPr lang="da-DK" sz="3200" dirty="0" smtClean="0">
                <a:cs typeface="Arial" pitchFamily="34" charset="0"/>
              </a:rPr>
              <a:t> er opfyldt, herunder at skadevolder har handlet culpøst.</a:t>
            </a:r>
          </a:p>
          <a:p>
            <a:pPr marL="355600" indent="-355600">
              <a:buFont typeface="Arial" pitchFamily="34" charset="0"/>
              <a:buChar char="•"/>
            </a:pPr>
            <a:r>
              <a:rPr lang="da-DK" sz="3200" b="1" dirty="0" smtClean="0">
                <a:cs typeface="Arial" pitchFamily="34" charset="0"/>
              </a:rPr>
              <a:t>Culpa med omvendt bevisbyrde</a:t>
            </a:r>
            <a:r>
              <a:rPr lang="da-DK" sz="3200" dirty="0" smtClean="0">
                <a:cs typeface="Arial" pitchFamily="34" charset="0"/>
              </a:rPr>
              <a:t>: </a:t>
            </a:r>
          </a:p>
          <a:p>
            <a:pPr marL="355600" indent="-355600"/>
            <a:r>
              <a:rPr lang="da-DK" sz="3200" dirty="0" smtClean="0">
                <a:cs typeface="Arial" pitchFamily="34" charset="0"/>
              </a:rPr>
              <a:t>	På særlige områder er det skadevolder, som skal bevise, at han ikke har handlet uagtsomt eller forsætligt.</a:t>
            </a:r>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1.1 Ansvarsgrundlag – Culpa</a:t>
            </a:r>
          </a:p>
        </p:txBody>
      </p:sp>
      <p:sp>
        <p:nvSpPr>
          <p:cNvPr id="3" name="Tekstboks 2"/>
          <p:cNvSpPr txBox="1"/>
          <p:nvPr/>
        </p:nvSpPr>
        <p:spPr>
          <a:xfrm>
            <a:off x="541270" y="1196752"/>
            <a:ext cx="8602730" cy="4893647"/>
          </a:xfrm>
          <a:prstGeom prst="rect">
            <a:avLst/>
          </a:prstGeom>
          <a:noFill/>
        </p:spPr>
        <p:txBody>
          <a:bodyPr wrap="square" rtlCol="0">
            <a:spAutoFit/>
          </a:bodyPr>
          <a:lstStyle/>
          <a:p>
            <a:pPr marL="514350" indent="-514350"/>
            <a:r>
              <a:rPr lang="da-DK" sz="3200" b="1" dirty="0" smtClean="0">
                <a:cs typeface="Arial" pitchFamily="34" charset="0"/>
              </a:rPr>
              <a:t>Skærpet culpaansvar</a:t>
            </a:r>
          </a:p>
          <a:p>
            <a:pPr marL="514350" indent="-514350">
              <a:buFont typeface="Arial" pitchFamily="34" charset="0"/>
              <a:buChar char="•"/>
            </a:pPr>
            <a:r>
              <a:rPr lang="da-DK" sz="2800" b="1" dirty="0" smtClean="0">
                <a:cs typeface="Arial" pitchFamily="34" charset="0"/>
              </a:rPr>
              <a:t>Professionsansvar/rådgiveransvar</a:t>
            </a:r>
            <a:r>
              <a:rPr lang="da-DK" sz="2800" dirty="0" smtClean="0">
                <a:cs typeface="Arial" pitchFamily="34" charset="0"/>
              </a:rPr>
              <a:t>: Hvis skadevolder begår fejl inden for det område skadevolder arbejder, skal der mindre til for at ifalde ansvar. Skadevolders adfærd vurderes og bedømmes i forhold til andre udøvere inden for samme branche.</a:t>
            </a:r>
          </a:p>
          <a:p>
            <a:pPr marL="514350" indent="-514350">
              <a:buFont typeface="Arial" pitchFamily="34" charset="0"/>
              <a:buChar char="•"/>
            </a:pPr>
            <a:r>
              <a:rPr lang="da-DK" sz="2800" b="1" dirty="0" smtClean="0">
                <a:cs typeface="Arial" pitchFamily="34" charset="0"/>
              </a:rPr>
              <a:t>Ansvar for undladelser</a:t>
            </a:r>
            <a:r>
              <a:rPr lang="da-DK" sz="2800" dirty="0" smtClean="0">
                <a:cs typeface="Arial" pitchFamily="34" charset="0"/>
              </a:rPr>
              <a:t>: Skadevolder undlader at handle på områder, hvor der er handlepligt, fx grundejeres pligt til snerydning, husejers pligt til vedligeholdelse af ejendommen, afmærkning af vejarbejde mv.</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1.1 Ansvarsgrundlag – Objektivt ansvar</a:t>
            </a:r>
          </a:p>
        </p:txBody>
      </p:sp>
      <p:sp>
        <p:nvSpPr>
          <p:cNvPr id="3" name="Tekstboks 2"/>
          <p:cNvSpPr txBox="1"/>
          <p:nvPr/>
        </p:nvSpPr>
        <p:spPr>
          <a:xfrm>
            <a:off x="541270" y="1196752"/>
            <a:ext cx="8602730" cy="3046988"/>
          </a:xfrm>
          <a:prstGeom prst="rect">
            <a:avLst/>
          </a:prstGeom>
          <a:noFill/>
        </p:spPr>
        <p:txBody>
          <a:bodyPr wrap="square" rtlCol="0">
            <a:spAutoFit/>
          </a:bodyPr>
          <a:lstStyle/>
          <a:p>
            <a:pPr marL="355600" indent="-355600">
              <a:buFont typeface="Arial" pitchFamily="34" charset="0"/>
              <a:buChar char="•"/>
            </a:pPr>
            <a:r>
              <a:rPr lang="da-DK" sz="3200" dirty="0" smtClean="0"/>
              <a:t>Objektivt ansvar beskrives i daglig tale som </a:t>
            </a:r>
            <a:r>
              <a:rPr lang="da-DK" sz="3200" b="1" dirty="0" smtClean="0"/>
              <a:t>det strenge ansvar</a:t>
            </a:r>
            <a:r>
              <a:rPr lang="da-DK" sz="3200" dirty="0" smtClean="0"/>
              <a:t>. </a:t>
            </a:r>
          </a:p>
          <a:p>
            <a:pPr marL="355600" indent="-355600">
              <a:buFont typeface="Arial" pitchFamily="34" charset="0"/>
              <a:buChar char="•"/>
            </a:pPr>
            <a:r>
              <a:rPr lang="da-DK" sz="3200" dirty="0" smtClean="0"/>
              <a:t>Graden af skyld er ikke med i vurderingen af den skadevoldende handling. </a:t>
            </a:r>
          </a:p>
          <a:p>
            <a:pPr marL="355600" indent="-355600">
              <a:buFont typeface="Arial" pitchFamily="34" charset="0"/>
              <a:buChar char="•"/>
            </a:pPr>
            <a:r>
              <a:rPr lang="da-DK" sz="3200" dirty="0" smtClean="0"/>
              <a:t>Ikke noget krav om, at den skadevoldende handling skal være uagtsom eller forsætlig. </a:t>
            </a:r>
            <a:endParaRPr lang="da-DK" sz="32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1706</TotalTime>
  <Words>3293</Words>
  <Application>Microsoft Office PowerPoint</Application>
  <PresentationFormat>Skærmshow (4:3)</PresentationFormat>
  <Paragraphs>357</Paragraphs>
  <Slides>47</Slides>
  <Notes>47</Notes>
  <HiddenSlides>0</HiddenSlides>
  <MMClips>0</MMClips>
  <ScaleCrop>false</ScaleCrop>
  <HeadingPairs>
    <vt:vector size="4" baseType="variant">
      <vt:variant>
        <vt:lpstr>Tema</vt:lpstr>
      </vt:variant>
      <vt:variant>
        <vt:i4>1</vt:i4>
      </vt:variant>
      <vt:variant>
        <vt:lpstr>Diastitler</vt:lpstr>
      </vt:variant>
      <vt:variant>
        <vt:i4>47</vt:i4>
      </vt:variant>
    </vt:vector>
  </HeadingPairs>
  <TitlesOfParts>
    <vt:vector size="48"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 </cp:lastModifiedBy>
  <cp:revision>44</cp:revision>
  <dcterms:created xsi:type="dcterms:W3CDTF">2011-03-28T11:51:52Z</dcterms:created>
  <dcterms:modified xsi:type="dcterms:W3CDTF">2011-09-14T09:34:08Z</dcterms:modified>
</cp:coreProperties>
</file>