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7" r:id="rId2"/>
    <p:sldId id="260" r:id="rId3"/>
    <p:sldId id="261" r:id="rId4"/>
    <p:sldId id="263" r:id="rId5"/>
    <p:sldId id="262" r:id="rId6"/>
    <p:sldId id="286" r:id="rId7"/>
    <p:sldId id="264" r:id="rId8"/>
    <p:sldId id="265" r:id="rId9"/>
    <p:sldId id="266" r:id="rId10"/>
    <p:sldId id="267" r:id="rId11"/>
    <p:sldId id="283" r:id="rId12"/>
    <p:sldId id="268" r:id="rId13"/>
    <p:sldId id="271" r:id="rId14"/>
    <p:sldId id="272" r:id="rId15"/>
    <p:sldId id="273" r:id="rId16"/>
    <p:sldId id="284" r:id="rId17"/>
    <p:sldId id="285" r:id="rId18"/>
    <p:sldId id="274" r:id="rId19"/>
    <p:sldId id="296" r:id="rId20"/>
    <p:sldId id="297" r:id="rId21"/>
    <p:sldId id="298" r:id="rId22"/>
    <p:sldId id="275" r:id="rId23"/>
    <p:sldId id="290" r:id="rId24"/>
    <p:sldId id="299" r:id="rId25"/>
    <p:sldId id="291" r:id="rId26"/>
    <p:sldId id="276" r:id="rId27"/>
    <p:sldId id="300" r:id="rId28"/>
    <p:sldId id="277" r:id="rId29"/>
    <p:sldId id="278" r:id="rId30"/>
    <p:sldId id="280" r:id="rId31"/>
    <p:sldId id="281" r:id="rId32"/>
    <p:sldId id="282" r:id="rId33"/>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728" autoAdjust="0"/>
  </p:normalViewPr>
  <p:slideViewPr>
    <p:cSldViewPr>
      <p:cViewPr>
        <p:scale>
          <a:sx n="75" d="100"/>
          <a:sy n="75" d="100"/>
        </p:scale>
        <p:origin x="-1746" y="-2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68"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2541A23-12B3-48F8-94B4-10A1AB11FDF2}" type="datetimeFigureOut">
              <a:rPr lang="da-DK" smtClean="0"/>
              <a:pPr/>
              <a:t>31-08-2011</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6DC947-5BF5-4E62-B32E-E8EB514BA0C5}" type="slidenum">
              <a:rPr lang="da-DK" smtClean="0"/>
              <a:pPr/>
              <a:t>‹nr.›</a:t>
            </a:fld>
            <a:endParaRPr lang="da-DK"/>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ladsholder til sidefod 8"/>
          <p:cNvSpPr>
            <a:spLocks noGrp="1"/>
          </p:cNvSpPr>
          <p:nvPr>
            <p:ph type="ftr" sz="quarter" idx="4"/>
          </p:nvPr>
        </p:nvSpPr>
        <p:spPr>
          <a:xfrm>
            <a:off x="3886200" y="8686800"/>
            <a:ext cx="2971800" cy="457200"/>
          </a:xfrm>
          <a:prstGeom prst="rect">
            <a:avLst/>
          </a:prstGeom>
        </p:spPr>
        <p:txBody>
          <a:bodyPr vert="horz" lIns="91440" tIns="45720" rIns="91440" bIns="45720" rtlCol="0" anchor="b"/>
          <a:lstStyle>
            <a:lvl1pPr algn="l">
              <a:defRPr sz="1200"/>
            </a:lvl1pPr>
          </a:lstStyle>
          <a:p>
            <a:endParaRPr lang="da-DK" dirty="0"/>
          </a:p>
        </p:txBody>
      </p:sp>
      <p:sp>
        <p:nvSpPr>
          <p:cNvPr id="13" name="Pladsholder til diasbillede 12"/>
          <p:cNvSpPr>
            <a:spLocks noGrp="1" noRot="1" noChangeAspect="1"/>
          </p:cNvSpPr>
          <p:nvPr>
            <p:ph type="sldImg" idx="2"/>
          </p:nvPr>
        </p:nvSpPr>
        <p:spPr>
          <a:xfrm>
            <a:off x="0" y="0"/>
            <a:ext cx="1196752" cy="9144000"/>
          </a:xfrm>
          <a:prstGeom prst="rect">
            <a:avLst/>
          </a:prstGeom>
          <a:noFill/>
          <a:ln w="12700">
            <a:solidFill>
              <a:prstClr val="black"/>
            </a:solidFill>
          </a:ln>
        </p:spPr>
        <p:txBody>
          <a:bodyPr vert="horz" lIns="91440" tIns="45720" rIns="91440" bIns="45720" rtlCol="0" anchor="ctr"/>
          <a:lstStyle/>
          <a:p>
            <a:endParaRPr lang="da-DK"/>
          </a:p>
        </p:txBody>
      </p:sp>
    </p:spTree>
    <p:extLst>
      <p:ext uri="{BB962C8B-B14F-4D97-AF65-F5344CB8AC3E}">
        <p14:creationId xmlns="" xmlns:p14="http://schemas.microsoft.com/office/powerpoint/2010/main" val="1654237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31-08-2011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326163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31-08-2011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4009419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31-08-2011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2969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31-08-2011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258085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A8BCE80F-D1AE-4E54-980A-ADEAE1A16DB9}" type="datetimeFigureOut">
              <a:rPr lang="da-DK" smtClean="0"/>
              <a:pPr/>
              <a:t>31-08-2011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3747768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A8BCE80F-D1AE-4E54-980A-ADEAE1A16DB9}" type="datetimeFigureOut">
              <a:rPr lang="da-DK" smtClean="0"/>
              <a:pPr/>
              <a:t>31-08-2011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527593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A8BCE80F-D1AE-4E54-980A-ADEAE1A16DB9}" type="datetimeFigureOut">
              <a:rPr lang="da-DK" smtClean="0"/>
              <a:pPr/>
              <a:t>31-08-2011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277800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A8BCE80F-D1AE-4E54-980A-ADEAE1A16DB9}" type="datetimeFigureOut">
              <a:rPr lang="da-DK" smtClean="0"/>
              <a:pPr/>
              <a:t>31-08-2011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1480581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A8BCE80F-D1AE-4E54-980A-ADEAE1A16DB9}" type="datetimeFigureOut">
              <a:rPr lang="da-DK" smtClean="0"/>
              <a:pPr/>
              <a:t>31-08-2011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3932454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31-08-2011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43564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31-08-2011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2532350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CE80F-D1AE-4E54-980A-ADEAE1A16DB9}" type="datetimeFigureOut">
              <a:rPr lang="da-DK" smtClean="0"/>
              <a:pPr/>
              <a:t>31-08-2011</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F43FF-D20D-4356-84DF-E87CFDADEC03}" type="slidenum">
              <a:rPr lang="da-DK" smtClean="0"/>
              <a:pPr/>
              <a:t>‹nr.›</a:t>
            </a:fld>
            <a:endParaRPr lang="da-DK"/>
          </a:p>
        </p:txBody>
      </p:sp>
    </p:spTree>
    <p:extLst>
      <p:ext uri="{BB962C8B-B14F-4D97-AF65-F5344CB8AC3E}">
        <p14:creationId xmlns="" xmlns:p14="http://schemas.microsoft.com/office/powerpoint/2010/main" val="1339054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http://www.forbrug.dk/"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Tekstboks 4"/>
          <p:cNvSpPr txBox="1"/>
          <p:nvPr/>
        </p:nvSpPr>
        <p:spPr>
          <a:xfrm>
            <a:off x="1062972" y="2228670"/>
            <a:ext cx="7344816"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Kapitel 5</a:t>
            </a:r>
          </a:p>
          <a:p>
            <a:pPr algn="ctr"/>
            <a:r>
              <a:rPr lang="da-DK" sz="3600" b="1" dirty="0" smtClean="0">
                <a:solidFill>
                  <a:srgbClr val="7030A0"/>
                </a:solidFill>
                <a:latin typeface="+mj-lt"/>
                <a:cs typeface="Arial" pitchFamily="34" charset="0"/>
              </a:rPr>
              <a:t>Forbrugeraftaler</a:t>
            </a:r>
            <a:endParaRPr lang="da-DK" dirty="0">
              <a:latin typeface="+mj-lt"/>
            </a:endParaRPr>
          </a:p>
        </p:txBody>
      </p:sp>
    </p:spTree>
    <p:extLst>
      <p:ext uri="{BB962C8B-B14F-4D97-AF65-F5344CB8AC3E}">
        <p14:creationId xmlns="" xmlns:p14="http://schemas.microsoft.com/office/powerpoint/2010/main" val="1775928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4. Forbrugerens fortrydelsesret</a:t>
            </a:r>
          </a:p>
          <a:p>
            <a:pPr algn="ctr"/>
            <a:r>
              <a:rPr lang="da-DK" sz="3600" b="1" dirty="0" smtClean="0">
                <a:solidFill>
                  <a:srgbClr val="7030A0"/>
                </a:solidFill>
                <a:latin typeface="+mj-lt"/>
                <a:cs typeface="Arial" pitchFamily="34" charset="0"/>
              </a:rPr>
              <a:t>Forbrugeraftaleloven</a:t>
            </a:r>
          </a:p>
        </p:txBody>
      </p:sp>
      <p:sp>
        <p:nvSpPr>
          <p:cNvPr id="3" name="Tekstboks 2"/>
          <p:cNvSpPr txBox="1"/>
          <p:nvPr/>
        </p:nvSpPr>
        <p:spPr>
          <a:xfrm>
            <a:off x="467544" y="1340768"/>
            <a:ext cx="8602730" cy="4918269"/>
          </a:xfrm>
          <a:prstGeom prst="rect">
            <a:avLst/>
          </a:prstGeom>
          <a:noFill/>
        </p:spPr>
        <p:txBody>
          <a:bodyPr wrap="square" rtlCol="0">
            <a:spAutoFit/>
          </a:bodyPr>
          <a:lstStyle/>
          <a:p>
            <a:pPr>
              <a:lnSpc>
                <a:spcPct val="90000"/>
              </a:lnSpc>
            </a:pPr>
            <a:r>
              <a:rPr lang="da-DK" sz="3200" b="1" dirty="0" smtClean="0"/>
              <a:t>Fortrydelsesret</a:t>
            </a:r>
            <a:r>
              <a:rPr lang="da-DK" sz="3200" dirty="0" smtClean="0"/>
              <a:t>: En ret for forbrugeren til uden angivelse af begrundelse, at træde tilbage fra en aftale, som ellers ville være bindende for </a:t>
            </a:r>
            <a:r>
              <a:rPr lang="da-DK" sz="3200" dirty="0" err="1" smtClean="0"/>
              <a:t>forbru-geren</a:t>
            </a:r>
            <a:r>
              <a:rPr lang="da-DK" sz="3200" dirty="0" smtClean="0"/>
              <a:t>.</a:t>
            </a:r>
          </a:p>
          <a:p>
            <a:pPr>
              <a:lnSpc>
                <a:spcPct val="90000"/>
              </a:lnSpc>
            </a:pPr>
            <a:endParaRPr lang="da-DK" sz="3200" dirty="0" smtClean="0"/>
          </a:p>
          <a:p>
            <a:pPr>
              <a:lnSpc>
                <a:spcPct val="90000"/>
              </a:lnSpc>
            </a:pPr>
            <a:r>
              <a:rPr lang="da-DK" sz="3200" b="1" dirty="0" smtClean="0"/>
              <a:t>HR</a:t>
            </a:r>
            <a:r>
              <a:rPr lang="da-DK" sz="3200" dirty="0" smtClean="0"/>
              <a:t>: Ingen fortrydelsesret i dansk ret</a:t>
            </a:r>
          </a:p>
          <a:p>
            <a:pPr marL="266700" indent="-266700">
              <a:lnSpc>
                <a:spcPct val="90000"/>
              </a:lnSpc>
            </a:pPr>
            <a:r>
              <a:rPr lang="da-DK" sz="3200" b="1" dirty="0" smtClean="0"/>
              <a:t>	Undtagelse:</a:t>
            </a:r>
            <a:r>
              <a:rPr lang="da-DK" sz="3200" dirty="0" smtClean="0"/>
              <a:t> FBL § 17, stk. </a:t>
            </a:r>
            <a:r>
              <a:rPr lang="da-DK" sz="3200" dirty="0" smtClean="0"/>
              <a:t>1.</a:t>
            </a:r>
            <a:endParaRPr lang="da-DK" sz="3200" dirty="0" smtClean="0"/>
          </a:p>
          <a:p>
            <a:pPr marL="723900" lvl="1" indent="-266700">
              <a:lnSpc>
                <a:spcPct val="90000"/>
              </a:lnSpc>
              <a:buFont typeface="Arial" pitchFamily="34" charset="0"/>
              <a:buChar char="•"/>
            </a:pPr>
            <a:r>
              <a:rPr lang="da-DK" sz="3200" dirty="0" smtClean="0"/>
              <a:t>Forbrugeraftaler indgået ved </a:t>
            </a:r>
            <a:r>
              <a:rPr lang="da-DK" sz="3200" dirty="0" smtClean="0"/>
              <a:t>fjernesalg.</a:t>
            </a:r>
            <a:endParaRPr lang="da-DK" sz="3200" dirty="0" smtClean="0"/>
          </a:p>
          <a:p>
            <a:pPr marL="723900" lvl="1" indent="-266700">
              <a:lnSpc>
                <a:spcPct val="90000"/>
              </a:lnSpc>
              <a:buFont typeface="Arial" pitchFamily="34" charset="0"/>
              <a:buChar char="•"/>
            </a:pPr>
            <a:r>
              <a:rPr lang="da-DK" sz="3200" dirty="0" smtClean="0"/>
              <a:t>Forbrugeraftaler indgået uden for fast </a:t>
            </a:r>
            <a:r>
              <a:rPr lang="da-DK" sz="3200" dirty="0" smtClean="0"/>
              <a:t>forretningssted.</a:t>
            </a:r>
            <a:endParaRPr lang="da-DK" sz="3200" dirty="0" smtClean="0"/>
          </a:p>
          <a:p>
            <a:pPr marL="177800" indent="-177800">
              <a:lnSpc>
                <a:spcPct val="80000"/>
              </a:lnSpc>
              <a:buFont typeface="Arial" pitchFamily="34" charset="0"/>
              <a:buChar char="•"/>
            </a:pPr>
            <a:endParaRPr lang="da-DK" sz="3200" b="1"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 Fortrydelsesret</a:t>
            </a:r>
          </a:p>
          <a:p>
            <a:pPr algn="ctr"/>
            <a:r>
              <a:rPr lang="da-DK" sz="3600" b="1" dirty="0" smtClean="0">
                <a:solidFill>
                  <a:srgbClr val="7030A0"/>
                </a:solidFill>
                <a:latin typeface="+mj-lt"/>
                <a:cs typeface="Arial" pitchFamily="34" charset="0"/>
              </a:rPr>
              <a:t>Andre særregler</a:t>
            </a:r>
            <a:endParaRPr lang="da-DK" sz="3600" b="1" dirty="0" smtClean="0">
              <a:solidFill>
                <a:srgbClr val="7030A0"/>
              </a:solidFill>
              <a:latin typeface="+mj-lt"/>
              <a:cs typeface="Arial" pitchFamily="34" charset="0"/>
            </a:endParaRPr>
          </a:p>
        </p:txBody>
      </p:sp>
      <p:sp>
        <p:nvSpPr>
          <p:cNvPr id="3" name="Tekstboks 2"/>
          <p:cNvSpPr txBox="1"/>
          <p:nvPr/>
        </p:nvSpPr>
        <p:spPr>
          <a:xfrm>
            <a:off x="467544" y="1340768"/>
            <a:ext cx="8602730" cy="4819781"/>
          </a:xfrm>
          <a:prstGeom prst="rect">
            <a:avLst/>
          </a:prstGeom>
          <a:noFill/>
        </p:spPr>
        <p:txBody>
          <a:bodyPr wrap="square" rtlCol="0">
            <a:spAutoFit/>
          </a:bodyPr>
          <a:lstStyle/>
          <a:p>
            <a:pPr marL="177800" indent="-177800">
              <a:lnSpc>
                <a:spcPct val="80000"/>
              </a:lnSpc>
            </a:pPr>
            <a:r>
              <a:rPr lang="da-DK" sz="3200" b="1" dirty="0" smtClean="0"/>
              <a:t>Fortrydelsesret ved køb af fast ejendom</a:t>
            </a:r>
            <a:r>
              <a:rPr lang="da-DK" sz="3200" dirty="0" smtClean="0"/>
              <a:t>, jf. lov om forbrugerbeskyttelse ved erhvervelse af fast ejendom.</a:t>
            </a:r>
          </a:p>
          <a:p>
            <a:pPr marL="723900" lvl="1" indent="-266700">
              <a:lnSpc>
                <a:spcPct val="80000"/>
              </a:lnSpc>
              <a:buFont typeface="Arial" pitchFamily="34" charset="0"/>
              <a:buChar char="•"/>
            </a:pPr>
            <a:r>
              <a:rPr lang="da-DK" sz="3200" dirty="0" smtClean="0"/>
              <a:t>En køber kan fortryde et køb af en fast ejendom i 6 hverdage fra aftalens indgåelse, mod samtidig betaling af en godtgørelse til sælger på 1% af kontantkøbesummen.</a:t>
            </a:r>
          </a:p>
          <a:p>
            <a:pPr marL="266700" indent="-266700">
              <a:lnSpc>
                <a:spcPct val="80000"/>
              </a:lnSpc>
            </a:pPr>
            <a:r>
              <a:rPr lang="da-DK" sz="3200" b="1" dirty="0" smtClean="0"/>
              <a:t>Fortrydelsesret ved indgåelse af forsikringsaftaler</a:t>
            </a:r>
          </a:p>
          <a:p>
            <a:pPr marL="635000" lvl="1" indent="-177800">
              <a:lnSpc>
                <a:spcPct val="80000"/>
              </a:lnSpc>
              <a:buFont typeface="Arial" pitchFamily="34" charset="0"/>
              <a:buChar char="•"/>
            </a:pPr>
            <a:r>
              <a:rPr lang="da-DK" sz="3200" dirty="0" smtClean="0"/>
              <a:t>14 dage fra forsikringsaftalens indgåelse, dog 30 dage hvis aftale om livsforsikring eller individuelle pensionsordninger, FAL § 34i-k </a:t>
            </a:r>
            <a:r>
              <a:rPr lang="da-DK" sz="2000" dirty="0" smtClean="0"/>
              <a:t>(se kap. 23, afsnit 2.3)</a:t>
            </a:r>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Fortrydelsesfristen 14 </a:t>
            </a:r>
            <a:r>
              <a:rPr lang="da-DK" sz="3600" b="1" dirty="0" smtClean="0">
                <a:solidFill>
                  <a:srgbClr val="7030A0"/>
                </a:solidFill>
                <a:latin typeface="+mj-lt"/>
                <a:cs typeface="Arial" pitchFamily="34" charset="0"/>
              </a:rPr>
              <a:t>dage</a:t>
            </a:r>
          </a:p>
          <a:p>
            <a:pPr algn="ctr"/>
            <a:r>
              <a:rPr lang="da-DK" sz="3600" b="1" dirty="0" smtClean="0">
                <a:solidFill>
                  <a:srgbClr val="7030A0"/>
                </a:solidFill>
                <a:latin typeface="+mj-lt"/>
                <a:cs typeface="Arial" pitchFamily="34" charset="0"/>
              </a:rPr>
              <a:t>Beregning</a:t>
            </a:r>
            <a:endParaRPr lang="da-DK" sz="3600" b="1" dirty="0" smtClean="0">
              <a:solidFill>
                <a:srgbClr val="7030A0"/>
              </a:solidFill>
              <a:latin typeface="+mj-lt"/>
              <a:cs typeface="Arial" pitchFamily="34" charset="0"/>
            </a:endParaRPr>
          </a:p>
        </p:txBody>
      </p:sp>
      <p:sp>
        <p:nvSpPr>
          <p:cNvPr id="3" name="Tekstboks 2"/>
          <p:cNvSpPr txBox="1"/>
          <p:nvPr/>
        </p:nvSpPr>
        <p:spPr>
          <a:xfrm>
            <a:off x="467544" y="1340768"/>
            <a:ext cx="8602730" cy="6543330"/>
          </a:xfrm>
          <a:prstGeom prst="rect">
            <a:avLst/>
          </a:prstGeom>
          <a:noFill/>
        </p:spPr>
        <p:txBody>
          <a:bodyPr wrap="square" rtlCol="0">
            <a:spAutoFit/>
          </a:bodyPr>
          <a:lstStyle/>
          <a:p>
            <a:pPr>
              <a:lnSpc>
                <a:spcPct val="90000"/>
              </a:lnSpc>
            </a:pPr>
            <a:r>
              <a:rPr lang="da-DK" sz="2800" b="1" dirty="0" smtClean="0"/>
              <a:t>Fortrydelsesfristen beregnes </a:t>
            </a:r>
            <a:r>
              <a:rPr lang="da-DK" sz="2800" dirty="0" smtClean="0"/>
              <a:t>og gælder fra det seneste af følgende tidspunkter, jf. FBL § 18, stk. 2:</a:t>
            </a:r>
          </a:p>
          <a:p>
            <a:pPr marL="266700" lvl="0" indent="-266700">
              <a:buFont typeface="Arial" pitchFamily="34" charset="0"/>
              <a:buChar char="•"/>
            </a:pPr>
            <a:r>
              <a:rPr lang="da-DK" sz="2600" dirty="0" smtClean="0"/>
              <a:t>Den dag, hvor </a:t>
            </a:r>
            <a:r>
              <a:rPr lang="da-DK" sz="2600" b="1" dirty="0" smtClean="0"/>
              <a:t>aftalen indgås</a:t>
            </a:r>
            <a:r>
              <a:rPr lang="da-DK" sz="2600" dirty="0" smtClean="0"/>
              <a:t>, hvis aftalen vedrører en </a:t>
            </a:r>
            <a:r>
              <a:rPr lang="da-DK" sz="2600" dirty="0" err="1" smtClean="0"/>
              <a:t>tjene-steydelse</a:t>
            </a:r>
            <a:r>
              <a:rPr lang="da-DK" sz="2600" dirty="0" smtClean="0"/>
              <a:t> </a:t>
            </a:r>
            <a:r>
              <a:rPr lang="da-DK" sz="2600" dirty="0" smtClean="0"/>
              <a:t>eller en vare, som skal fremstilles eller tilpasses efter forbrugerens individuelle </a:t>
            </a:r>
            <a:r>
              <a:rPr lang="da-DK" sz="2600" dirty="0" smtClean="0"/>
              <a:t>behov (fx </a:t>
            </a:r>
            <a:r>
              <a:rPr lang="da-DK" sz="2600" dirty="0" err="1" smtClean="0"/>
              <a:t>gardinbus</a:t>
            </a:r>
            <a:r>
              <a:rPr lang="da-DK" sz="2600" dirty="0" smtClean="0"/>
              <a:t>),  </a:t>
            </a:r>
            <a:r>
              <a:rPr lang="da-DK" sz="2600" b="1" dirty="0" smtClean="0"/>
              <a:t>eller</a:t>
            </a:r>
            <a:endParaRPr lang="da-DK" sz="2600" dirty="0" smtClean="0"/>
          </a:p>
          <a:p>
            <a:pPr marL="266700" lvl="0" indent="-266700">
              <a:buFont typeface="Arial" pitchFamily="34" charset="0"/>
              <a:buChar char="•"/>
            </a:pPr>
            <a:r>
              <a:rPr lang="da-DK" sz="2600" dirty="0" smtClean="0"/>
              <a:t>Den dag, hvor forbrugeren har </a:t>
            </a:r>
            <a:r>
              <a:rPr lang="da-DK" sz="2600" b="1" dirty="0" smtClean="0"/>
              <a:t>modtaget den købte vare </a:t>
            </a:r>
            <a:r>
              <a:rPr lang="da-DK" sz="2600" dirty="0" smtClean="0"/>
              <a:t>eller den første levering, hvis der skal leveres over flere gange, </a:t>
            </a:r>
            <a:r>
              <a:rPr lang="da-DK" sz="2600" b="1" dirty="0" smtClean="0"/>
              <a:t>eller </a:t>
            </a:r>
            <a:endParaRPr lang="da-DK" sz="2600" dirty="0" smtClean="0"/>
          </a:p>
          <a:p>
            <a:pPr marL="266700" lvl="0" indent="-266700">
              <a:buFont typeface="Arial" pitchFamily="34" charset="0"/>
              <a:buChar char="•"/>
            </a:pPr>
            <a:r>
              <a:rPr lang="da-DK" sz="2600" dirty="0" smtClean="0"/>
              <a:t>Den dag, hvor forbrugeren har </a:t>
            </a:r>
            <a:r>
              <a:rPr lang="da-DK" sz="2600" b="1" dirty="0" smtClean="0"/>
              <a:t>modtaget de oplysninger </a:t>
            </a:r>
            <a:r>
              <a:rPr lang="da-DK" sz="2600" dirty="0" smtClean="0"/>
              <a:t>om fortrydelsesret mv., som det påhviler den </a:t>
            </a:r>
            <a:r>
              <a:rPr lang="da-DK" sz="2600" dirty="0" smtClean="0"/>
              <a:t>erhvervsdrivende </a:t>
            </a:r>
            <a:r>
              <a:rPr lang="da-DK" sz="2600" dirty="0" smtClean="0"/>
              <a:t>at give forbrugeren på papir eller andet varigt medium, jf. FBL § 10. </a:t>
            </a:r>
          </a:p>
          <a:p>
            <a:pPr>
              <a:lnSpc>
                <a:spcPct val="90000"/>
              </a:lnSpc>
            </a:pPr>
            <a:endParaRPr lang="da-DK" sz="3200" dirty="0" smtClean="0"/>
          </a:p>
          <a:p>
            <a:pPr>
              <a:lnSpc>
                <a:spcPct val="90000"/>
              </a:lnSpc>
            </a:pPr>
            <a:endParaRPr lang="da-DK" sz="3200" b="1" dirty="0" smtClean="0"/>
          </a:p>
          <a:p>
            <a:pPr marL="177800" indent="-177800">
              <a:lnSpc>
                <a:spcPct val="80000"/>
              </a:lnSpc>
              <a:buFont typeface="Arial" pitchFamily="34" charset="0"/>
              <a:buChar char="•"/>
            </a:pPr>
            <a:endParaRPr lang="da-DK" sz="3200" b="1" dirty="0" smtClean="0"/>
          </a:p>
          <a:p>
            <a:pPr marL="177800" indent="-177800">
              <a:lnSpc>
                <a:spcPct val="80000"/>
              </a:lnSpc>
              <a:buFont typeface="Arial" pitchFamily="34" charset="0"/>
              <a:buChar char="•"/>
            </a:pPr>
            <a:endParaRPr lang="da-DK" sz="3200" b="1"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4. Forbrugerens fortrydelsesret</a:t>
            </a:r>
          </a:p>
          <a:p>
            <a:pPr algn="ctr"/>
            <a:r>
              <a:rPr lang="da-DK" sz="3600" b="1" dirty="0" smtClean="0">
                <a:solidFill>
                  <a:srgbClr val="7030A0"/>
                </a:solidFill>
                <a:latin typeface="+mj-lt"/>
                <a:cs typeface="Arial" pitchFamily="34" charset="0"/>
              </a:rPr>
              <a:t>Forbrugeraftaleloven § 17, stk. 1</a:t>
            </a:r>
          </a:p>
        </p:txBody>
      </p:sp>
      <p:sp>
        <p:nvSpPr>
          <p:cNvPr id="3" name="Tekstboks 2"/>
          <p:cNvSpPr txBox="1"/>
          <p:nvPr/>
        </p:nvSpPr>
        <p:spPr>
          <a:xfrm>
            <a:off x="467544" y="1340768"/>
            <a:ext cx="8602730" cy="3145476"/>
          </a:xfrm>
          <a:prstGeom prst="rect">
            <a:avLst/>
          </a:prstGeom>
          <a:noFill/>
        </p:spPr>
        <p:txBody>
          <a:bodyPr wrap="square" rtlCol="0">
            <a:spAutoFit/>
          </a:bodyPr>
          <a:lstStyle/>
          <a:p>
            <a:pPr>
              <a:lnSpc>
                <a:spcPct val="90000"/>
              </a:lnSpc>
            </a:pPr>
            <a:endParaRPr lang="da-DK" sz="3200" dirty="0" smtClean="0"/>
          </a:p>
          <a:p>
            <a:pPr marL="266700" indent="-266700">
              <a:lnSpc>
                <a:spcPct val="90000"/>
              </a:lnSpc>
            </a:pPr>
            <a:r>
              <a:rPr lang="da-DK" sz="3200" b="1" dirty="0" smtClean="0"/>
              <a:t>Forbrugeren har fortrydelsesret i:</a:t>
            </a:r>
          </a:p>
          <a:p>
            <a:pPr marL="266700" indent="-266700">
              <a:lnSpc>
                <a:spcPct val="90000"/>
              </a:lnSpc>
            </a:pPr>
            <a:endParaRPr lang="da-DK" sz="3200" dirty="0" smtClean="0"/>
          </a:p>
          <a:p>
            <a:pPr marL="723900" lvl="1" indent="-266700">
              <a:lnSpc>
                <a:spcPct val="90000"/>
              </a:lnSpc>
              <a:buFont typeface="Arial" pitchFamily="34" charset="0"/>
              <a:buChar char="•"/>
            </a:pPr>
            <a:r>
              <a:rPr lang="da-DK" sz="3200" dirty="0" smtClean="0"/>
              <a:t>Forbrugeraftaler indgået ved fjernesalg </a:t>
            </a:r>
          </a:p>
          <a:p>
            <a:pPr marL="723900" lvl="1" indent="-266700">
              <a:lnSpc>
                <a:spcPct val="90000"/>
              </a:lnSpc>
              <a:buFont typeface="Arial" pitchFamily="34" charset="0"/>
              <a:buChar char="•"/>
            </a:pPr>
            <a:r>
              <a:rPr lang="da-DK" sz="3200" dirty="0" smtClean="0"/>
              <a:t>Forbrugeraftaler indgået uden for fast forretningssted</a:t>
            </a:r>
          </a:p>
          <a:p>
            <a:pPr marL="177800" indent="-177800">
              <a:lnSpc>
                <a:spcPct val="80000"/>
              </a:lnSpc>
              <a:buFont typeface="Arial" pitchFamily="34" charset="0"/>
              <a:buChar char="•"/>
            </a:pPr>
            <a:endParaRPr lang="da-DK" sz="3200" b="1"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algn="ctr"/>
            <a:endParaRPr lang="da-DK" sz="3200" b="1" dirty="0" smtClean="0">
              <a:solidFill>
                <a:srgbClr val="7030A0"/>
              </a:solidFill>
              <a:latin typeface="+mj-lt"/>
              <a:cs typeface="Arial" pitchFamily="34" charset="0"/>
            </a:endParaRPr>
          </a:p>
          <a:p>
            <a:pPr algn="ctr"/>
            <a:r>
              <a:rPr lang="da-DK" sz="3200" b="1" dirty="0" smtClean="0">
                <a:solidFill>
                  <a:srgbClr val="7030A0"/>
                </a:solidFill>
                <a:latin typeface="+mj-lt"/>
                <a:cs typeface="Arial" pitchFamily="34" charset="0"/>
              </a:rPr>
              <a:t>4.1 </a:t>
            </a:r>
            <a:r>
              <a:rPr lang="da-DK" sz="3200" b="1" dirty="0" smtClean="0">
                <a:solidFill>
                  <a:srgbClr val="7030A0"/>
                </a:solidFill>
                <a:latin typeface="+mj-lt"/>
                <a:cs typeface="Arial" pitchFamily="34" charset="0"/>
              </a:rPr>
              <a:t>Aftaler indgået uden for fast forretningssted</a:t>
            </a:r>
          </a:p>
        </p:txBody>
      </p:sp>
      <p:sp>
        <p:nvSpPr>
          <p:cNvPr id="3" name="Tekstboks 2"/>
          <p:cNvSpPr txBox="1"/>
          <p:nvPr/>
        </p:nvSpPr>
        <p:spPr>
          <a:xfrm>
            <a:off x="467544" y="1340768"/>
            <a:ext cx="8602730" cy="4795159"/>
          </a:xfrm>
          <a:prstGeom prst="rect">
            <a:avLst/>
          </a:prstGeom>
          <a:noFill/>
        </p:spPr>
        <p:txBody>
          <a:bodyPr wrap="square" rtlCol="0">
            <a:spAutoFit/>
          </a:bodyPr>
          <a:lstStyle/>
          <a:p>
            <a:pPr>
              <a:lnSpc>
                <a:spcPct val="80000"/>
              </a:lnSpc>
            </a:pPr>
            <a:r>
              <a:rPr lang="da-DK" sz="2800" dirty="0" smtClean="0"/>
              <a:t>Aftalen er indgået et andet sted end der hvor den erhvervsdrivende sælger har sit forretningssted, fx</a:t>
            </a:r>
          </a:p>
          <a:p>
            <a:pPr marL="812800" lvl="1" indent="-355600">
              <a:lnSpc>
                <a:spcPct val="80000"/>
              </a:lnSpc>
              <a:buFont typeface="Arial" pitchFamily="34" charset="0"/>
              <a:buChar char="•"/>
            </a:pPr>
            <a:r>
              <a:rPr lang="da-DK" sz="2800" dirty="0" err="1" smtClean="0"/>
              <a:t>Homeparties</a:t>
            </a:r>
            <a:r>
              <a:rPr lang="da-DK" sz="2800" dirty="0" smtClean="0"/>
              <a:t>, salgsdemonstrationer under udflugter, udstilling/messe, marked.</a:t>
            </a:r>
          </a:p>
          <a:p>
            <a:pPr marL="812800" lvl="1" indent="-355600">
              <a:lnSpc>
                <a:spcPct val="80000"/>
              </a:lnSpc>
            </a:pPr>
            <a:endParaRPr lang="da-DK" dirty="0" smtClean="0"/>
          </a:p>
          <a:p>
            <a:pPr>
              <a:lnSpc>
                <a:spcPct val="80000"/>
              </a:lnSpc>
            </a:pPr>
            <a:r>
              <a:rPr lang="da-DK" sz="2800" b="1" dirty="0" smtClean="0"/>
              <a:t>Den erhvervsdrivende har pligt </a:t>
            </a:r>
            <a:r>
              <a:rPr lang="da-DK" sz="2800" dirty="0" smtClean="0"/>
              <a:t>til at give tydelig skriftlig oplysning om fortrydelsesretten og hvortil henvendelse kan ske, jf. FBL § 10. Oplysning skal gives:</a:t>
            </a:r>
          </a:p>
          <a:p>
            <a:pPr marL="723900" lvl="1" indent="-266700">
              <a:lnSpc>
                <a:spcPct val="80000"/>
              </a:lnSpc>
              <a:buFont typeface="Arial" pitchFamily="34" charset="0"/>
              <a:buChar char="•"/>
            </a:pPr>
            <a:r>
              <a:rPr lang="da-DK" sz="2800" dirty="0" smtClean="0"/>
              <a:t>Ved mødet med forbrugeren.</a:t>
            </a:r>
          </a:p>
          <a:p>
            <a:pPr marL="723900" lvl="1" indent="-266700">
              <a:lnSpc>
                <a:spcPct val="80000"/>
              </a:lnSpc>
              <a:buFont typeface="Arial" pitchFamily="34" charset="0"/>
              <a:buChar char="•"/>
            </a:pPr>
            <a:r>
              <a:rPr lang="da-DK" sz="2800" dirty="0" smtClean="0"/>
              <a:t>Ved varesalg – når varen overgives eller leveres til forbrugeren.</a:t>
            </a:r>
          </a:p>
          <a:p>
            <a:pPr marL="723900" lvl="1" indent="-266700">
              <a:lnSpc>
                <a:spcPct val="80000"/>
              </a:lnSpc>
            </a:pPr>
            <a:endParaRPr lang="da-DK" sz="1600" dirty="0" smtClean="0"/>
          </a:p>
          <a:p>
            <a:pPr>
              <a:lnSpc>
                <a:spcPct val="80000"/>
              </a:lnSpc>
            </a:pPr>
            <a:r>
              <a:rPr lang="da-DK" sz="2800" dirty="0" smtClean="0"/>
              <a:t>Fortrydelsesfristen begynder først at løbe, fra det </a:t>
            </a:r>
            <a:r>
              <a:rPr lang="da-DK" sz="2800" dirty="0" err="1" smtClean="0"/>
              <a:t>tids-punkt</a:t>
            </a:r>
            <a:r>
              <a:rPr lang="da-DK" sz="2800" dirty="0" smtClean="0"/>
              <a:t> forbrugeren modtager oplysningerne.</a:t>
            </a:r>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4.2 Fjernsalg</a:t>
            </a:r>
          </a:p>
        </p:txBody>
      </p:sp>
      <p:sp>
        <p:nvSpPr>
          <p:cNvPr id="3" name="Tekstboks 2"/>
          <p:cNvSpPr txBox="1"/>
          <p:nvPr/>
        </p:nvSpPr>
        <p:spPr>
          <a:xfrm>
            <a:off x="467544" y="1340768"/>
            <a:ext cx="8602730" cy="5272213"/>
          </a:xfrm>
          <a:prstGeom prst="rect">
            <a:avLst/>
          </a:prstGeom>
          <a:noFill/>
        </p:spPr>
        <p:txBody>
          <a:bodyPr wrap="square" rtlCol="0">
            <a:spAutoFit/>
          </a:bodyPr>
          <a:lstStyle/>
          <a:p>
            <a:pPr marL="266700" indent="-266700">
              <a:lnSpc>
                <a:spcPct val="80000"/>
              </a:lnSpc>
              <a:buFont typeface="Arial" pitchFamily="34" charset="0"/>
              <a:buChar char="•"/>
            </a:pPr>
            <a:r>
              <a:rPr lang="da-DK" sz="2900" dirty="0" smtClean="0"/>
              <a:t>Fjernsalg er en aftale om salg af </a:t>
            </a:r>
            <a:r>
              <a:rPr lang="da-DK" sz="2900" b="1" dirty="0" smtClean="0"/>
              <a:t>varer eller salg af tjenesteydelser</a:t>
            </a:r>
            <a:r>
              <a:rPr lang="da-DK" sz="2900" dirty="0" smtClean="0"/>
              <a:t>, eller aftale om løbende levering af varer eller tjenesteydelser.</a:t>
            </a:r>
          </a:p>
          <a:p>
            <a:pPr marL="266700" indent="-266700">
              <a:lnSpc>
                <a:spcPct val="80000"/>
              </a:lnSpc>
              <a:buFont typeface="Arial" pitchFamily="34" charset="0"/>
              <a:buChar char="•"/>
            </a:pPr>
            <a:r>
              <a:rPr lang="da-DK" sz="2900" dirty="0" smtClean="0"/>
              <a:t>Aftalen indgås på afstand ved </a:t>
            </a:r>
            <a:r>
              <a:rPr lang="da-DK" sz="2900" b="1" dirty="0" smtClean="0"/>
              <a:t>fjernkommunikation</a:t>
            </a:r>
            <a:r>
              <a:rPr lang="da-DK" sz="2900" dirty="0" smtClean="0"/>
              <a:t>, fx e-handel, aftale indgået pr. e-mail, telefonsalg, katalog- og </a:t>
            </a:r>
            <a:r>
              <a:rPr lang="da-DK" sz="2900" dirty="0" smtClean="0"/>
              <a:t>postordresalg.</a:t>
            </a:r>
            <a:endParaRPr lang="da-DK" sz="2900" dirty="0" smtClean="0"/>
          </a:p>
          <a:p>
            <a:pPr marL="266700" indent="-266700">
              <a:lnSpc>
                <a:spcPct val="80000"/>
              </a:lnSpc>
              <a:buFont typeface="Arial" pitchFamily="34" charset="0"/>
              <a:buChar char="•"/>
            </a:pPr>
            <a:r>
              <a:rPr lang="da-DK" sz="2900" dirty="0" smtClean="0"/>
              <a:t>Den erhvervsdrivende og forbrugeren </a:t>
            </a:r>
            <a:r>
              <a:rPr lang="da-DK" sz="2900" b="1" dirty="0" smtClean="0"/>
              <a:t>mødes ikke fysisk </a:t>
            </a:r>
            <a:r>
              <a:rPr lang="da-DK" sz="2900" dirty="0" smtClean="0"/>
              <a:t>ved aftalens </a:t>
            </a:r>
            <a:r>
              <a:rPr lang="da-DK" sz="2900" dirty="0" smtClean="0"/>
              <a:t>indgåelse. Forbrugeren har ikke haft </a:t>
            </a:r>
            <a:r>
              <a:rPr lang="da-DK" sz="2900" dirty="0" smtClean="0"/>
              <a:t>mulighed </a:t>
            </a:r>
            <a:r>
              <a:rPr lang="da-DK" sz="2900" dirty="0" smtClean="0"/>
              <a:t>for </a:t>
            </a:r>
            <a:r>
              <a:rPr lang="da-DK" sz="2900" dirty="0" smtClean="0"/>
              <a:t>at </a:t>
            </a:r>
            <a:r>
              <a:rPr lang="da-DK" sz="2900" dirty="0" smtClean="0"/>
              <a:t>afprøve eller undersøge salgsgenstanden.</a:t>
            </a:r>
          </a:p>
          <a:p>
            <a:pPr marL="266700" indent="-266700">
              <a:lnSpc>
                <a:spcPct val="80000"/>
              </a:lnSpc>
              <a:buFont typeface="Arial" pitchFamily="34" charset="0"/>
              <a:buChar char="•"/>
            </a:pPr>
            <a:r>
              <a:rPr lang="da-DK" sz="2900" dirty="0" smtClean="0"/>
              <a:t>Aftalen skal være indgået, som </a:t>
            </a:r>
            <a:r>
              <a:rPr lang="da-DK" sz="2900" b="1" dirty="0" smtClean="0"/>
              <a:t>led i et system for fjernsalg</a:t>
            </a:r>
            <a:r>
              <a:rPr lang="da-DK" sz="2900" dirty="0" smtClean="0"/>
              <a:t>, og den skal drives af den erhvervsdrivende, fx en aftale om køb, indgået via virksomhedens </a:t>
            </a:r>
            <a:r>
              <a:rPr lang="da-DK" sz="2900" dirty="0" smtClean="0"/>
              <a:t>hjemmeside</a:t>
            </a:r>
            <a:r>
              <a:rPr lang="da-DK" sz="2900" dirty="0" smtClean="0"/>
              <a:t>.</a:t>
            </a:r>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46440"/>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4.2.1 </a:t>
            </a:r>
            <a:r>
              <a:rPr lang="da-DK" sz="3200" b="1" dirty="0" smtClean="0">
                <a:solidFill>
                  <a:srgbClr val="7030A0"/>
                </a:solidFill>
                <a:latin typeface="+mj-lt"/>
                <a:cs typeface="Arial" pitchFamily="34" charset="0"/>
              </a:rPr>
              <a:t>Varer </a:t>
            </a:r>
            <a:r>
              <a:rPr lang="da-DK" sz="3200" b="1" dirty="0" smtClean="0">
                <a:solidFill>
                  <a:srgbClr val="7030A0"/>
                </a:solidFill>
                <a:latin typeface="+mj-lt"/>
                <a:cs typeface="Arial" pitchFamily="34" charset="0"/>
              </a:rPr>
              <a:t>og </a:t>
            </a:r>
            <a:r>
              <a:rPr lang="da-DK" sz="3200" b="1" dirty="0" err="1" smtClean="0">
                <a:solidFill>
                  <a:srgbClr val="7030A0"/>
                </a:solidFill>
                <a:latin typeface="+mj-lt"/>
                <a:cs typeface="Arial" pitchFamily="34" charset="0"/>
              </a:rPr>
              <a:t>ikkefinansielle</a:t>
            </a:r>
            <a:r>
              <a:rPr lang="da-DK" sz="3200" b="1" dirty="0" smtClean="0">
                <a:solidFill>
                  <a:srgbClr val="7030A0"/>
                </a:solidFill>
                <a:latin typeface="+mj-lt"/>
                <a:cs typeface="Arial" pitchFamily="34" charset="0"/>
              </a:rPr>
              <a:t> tjenesteydelser</a:t>
            </a:r>
          </a:p>
          <a:p>
            <a:pPr algn="ctr"/>
            <a:r>
              <a:rPr lang="da-DK" sz="3000" b="1" dirty="0" smtClean="0">
                <a:solidFill>
                  <a:srgbClr val="7030A0"/>
                </a:solidFill>
                <a:latin typeface="+mj-lt"/>
                <a:cs typeface="Arial" pitchFamily="34" charset="0"/>
              </a:rPr>
              <a:t>O</a:t>
            </a:r>
            <a:r>
              <a:rPr lang="da-DK" sz="3000" b="1" dirty="0" smtClean="0">
                <a:solidFill>
                  <a:srgbClr val="7030A0"/>
                </a:solidFill>
                <a:latin typeface="+mj-lt"/>
                <a:cs typeface="Arial" pitchFamily="34" charset="0"/>
              </a:rPr>
              <a:t>plysningspligt</a:t>
            </a:r>
            <a:r>
              <a:rPr lang="da-DK" sz="3000" b="1" dirty="0" smtClean="0">
                <a:solidFill>
                  <a:srgbClr val="7030A0"/>
                </a:solidFill>
                <a:latin typeface="+mj-lt"/>
                <a:cs typeface="Arial" pitchFamily="34" charset="0"/>
              </a:rPr>
              <a:t>, FBL § 11</a:t>
            </a:r>
          </a:p>
        </p:txBody>
      </p:sp>
      <p:sp>
        <p:nvSpPr>
          <p:cNvPr id="3" name="Tekstboks 2"/>
          <p:cNvSpPr txBox="1"/>
          <p:nvPr/>
        </p:nvSpPr>
        <p:spPr>
          <a:xfrm>
            <a:off x="467544" y="1340768"/>
            <a:ext cx="8602730" cy="5620000"/>
          </a:xfrm>
          <a:prstGeom prst="rect">
            <a:avLst/>
          </a:prstGeom>
          <a:noFill/>
        </p:spPr>
        <p:txBody>
          <a:bodyPr wrap="square" rtlCol="0">
            <a:spAutoFit/>
          </a:bodyPr>
          <a:lstStyle/>
          <a:p>
            <a:pPr>
              <a:lnSpc>
                <a:spcPct val="80000"/>
              </a:lnSpc>
            </a:pPr>
            <a:r>
              <a:rPr lang="da-DK" sz="2800" dirty="0" smtClean="0"/>
              <a:t>I rimelig tid inden aftalen indgås,  skal den </a:t>
            </a:r>
            <a:r>
              <a:rPr lang="da-DK" sz="2800" dirty="0" err="1" smtClean="0"/>
              <a:t>erhvervsdri-vende</a:t>
            </a:r>
            <a:r>
              <a:rPr lang="da-DK" sz="2800" dirty="0" smtClean="0"/>
              <a:t> give forbrugeren </a:t>
            </a:r>
            <a:r>
              <a:rPr lang="da-DK" sz="2800" b="1" dirty="0" smtClean="0"/>
              <a:t>oplysninger, fx om</a:t>
            </a:r>
            <a:r>
              <a:rPr lang="da-DK" sz="2800" dirty="0" smtClean="0"/>
              <a:t>:</a:t>
            </a:r>
          </a:p>
          <a:p>
            <a:pPr marL="266700" lvl="0" indent="-266700">
              <a:buFont typeface="Arial" pitchFamily="34" charset="0"/>
              <a:buChar char="•"/>
            </a:pPr>
            <a:r>
              <a:rPr lang="da-DK" sz="2400" dirty="0" smtClean="0"/>
              <a:t>Den erhvervsdrivendes navn og forretningsadresse.</a:t>
            </a:r>
          </a:p>
          <a:p>
            <a:pPr marL="266700" lvl="0" indent="-266700">
              <a:buFont typeface="Arial" pitchFamily="34" charset="0"/>
              <a:buChar char="•"/>
            </a:pPr>
            <a:r>
              <a:rPr lang="da-DK" sz="2400" dirty="0" smtClean="0"/>
              <a:t>Varens eller tjenesteydelsens karakter og væsentligste </a:t>
            </a:r>
            <a:r>
              <a:rPr lang="da-DK" sz="2400" dirty="0" err="1" smtClean="0"/>
              <a:t>egenska-ber</a:t>
            </a:r>
            <a:r>
              <a:rPr lang="da-DK" sz="2400" dirty="0" smtClean="0"/>
              <a:t>.</a:t>
            </a:r>
          </a:p>
          <a:p>
            <a:pPr marL="266700" lvl="0" indent="-266700">
              <a:buFont typeface="Arial" pitchFamily="34" charset="0"/>
              <a:buChar char="•"/>
            </a:pPr>
            <a:r>
              <a:rPr lang="da-DK" sz="2400" dirty="0" smtClean="0"/>
              <a:t>Den samlede pris, inkl. gebyrer, moms og afgifter, øvrige ekstra-omkostninger, fx til levering, bestillingstakster, servicetakst.</a:t>
            </a:r>
          </a:p>
          <a:p>
            <a:pPr marL="266700" lvl="0" indent="-266700">
              <a:buFont typeface="Arial" pitchFamily="34" charset="0"/>
              <a:buChar char="•"/>
            </a:pPr>
            <a:r>
              <a:rPr lang="da-DK" sz="2400" dirty="0" smtClean="0"/>
              <a:t>Betalingsvilkår, leveringsvilkår, aftaleperiode, eventuel uopsige-lighedsperiode og opsigelsesvilkår .</a:t>
            </a:r>
          </a:p>
          <a:p>
            <a:pPr marL="266700" lvl="0" indent="-266700">
              <a:buFont typeface="Arial" pitchFamily="34" charset="0"/>
              <a:buChar char="•"/>
            </a:pPr>
            <a:r>
              <a:rPr lang="da-DK" sz="2400" dirty="0" smtClean="0"/>
              <a:t>Oplysninger om der er fortrydelsesret.</a:t>
            </a:r>
          </a:p>
          <a:p>
            <a:pPr marL="266700" lvl="0" indent="-266700">
              <a:buFont typeface="Arial" pitchFamily="34" charset="0"/>
              <a:buChar char="•"/>
            </a:pPr>
            <a:r>
              <a:rPr lang="da-DK" sz="2400" dirty="0" smtClean="0"/>
              <a:t>Hvor længe prisen gælder, fx hvor der er tale om en løbende tjenesteydelse.</a:t>
            </a:r>
          </a:p>
          <a:p>
            <a:pPr marL="266700" lvl="0" indent="-266700">
              <a:buFont typeface="Arial" pitchFamily="34" charset="0"/>
              <a:buChar char="•"/>
            </a:pPr>
            <a:r>
              <a:rPr lang="da-DK" sz="2400" dirty="0" smtClean="0"/>
              <a:t>Garantier, reparations- og vedligeholdelsesservice.</a:t>
            </a:r>
          </a:p>
          <a:p>
            <a:pPr marL="266700" lvl="0" indent="-266700"/>
            <a:r>
              <a:rPr lang="da-DK" sz="2800" dirty="0" smtClean="0"/>
              <a:t>Oplysningerne skal være </a:t>
            </a:r>
            <a:r>
              <a:rPr lang="da-DK" sz="2800" b="1" dirty="0" smtClean="0"/>
              <a:t>klare, tydelige og forståelige</a:t>
            </a:r>
            <a:r>
              <a:rPr lang="da-DK" sz="2800" dirty="0" smtClean="0"/>
              <a:t>.</a:t>
            </a:r>
          </a:p>
          <a:p>
            <a:pPr marL="266700" indent="-266700">
              <a:lnSpc>
                <a:spcPct val="80000"/>
              </a:lnSpc>
            </a:pPr>
            <a:endParaRPr lang="da-DK" sz="28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46440"/>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4.2.1 Varer og </a:t>
            </a:r>
            <a:r>
              <a:rPr lang="da-DK" sz="3200" b="1" dirty="0" err="1" smtClean="0">
                <a:solidFill>
                  <a:srgbClr val="7030A0"/>
                </a:solidFill>
                <a:latin typeface="+mj-lt"/>
                <a:cs typeface="Arial" pitchFamily="34" charset="0"/>
              </a:rPr>
              <a:t>ikkefinansielle</a:t>
            </a:r>
            <a:r>
              <a:rPr lang="da-DK" sz="3200" b="1" dirty="0" smtClean="0">
                <a:solidFill>
                  <a:srgbClr val="7030A0"/>
                </a:solidFill>
                <a:latin typeface="+mj-lt"/>
                <a:cs typeface="Arial" pitchFamily="34" charset="0"/>
              </a:rPr>
              <a:t> tjenesteydelser</a:t>
            </a:r>
          </a:p>
          <a:p>
            <a:pPr algn="ctr"/>
            <a:r>
              <a:rPr lang="da-DK" sz="3000" b="1" dirty="0" smtClean="0">
                <a:solidFill>
                  <a:srgbClr val="7030A0"/>
                </a:solidFill>
                <a:latin typeface="+mj-lt"/>
                <a:cs typeface="Arial" pitchFamily="34" charset="0"/>
              </a:rPr>
              <a:t>O</a:t>
            </a:r>
            <a:r>
              <a:rPr lang="da-DK" sz="3000" b="1" dirty="0" smtClean="0">
                <a:solidFill>
                  <a:srgbClr val="7030A0"/>
                </a:solidFill>
                <a:latin typeface="+mj-lt"/>
                <a:cs typeface="Arial" pitchFamily="34" charset="0"/>
              </a:rPr>
              <a:t>plysningspligt</a:t>
            </a:r>
            <a:r>
              <a:rPr lang="da-DK" sz="3000" b="1" dirty="0" smtClean="0">
                <a:solidFill>
                  <a:srgbClr val="7030A0"/>
                </a:solidFill>
                <a:latin typeface="+mj-lt"/>
                <a:cs typeface="Arial" pitchFamily="34" charset="0"/>
              </a:rPr>
              <a:t>, FBL § 12</a:t>
            </a:r>
          </a:p>
        </p:txBody>
      </p:sp>
      <p:sp>
        <p:nvSpPr>
          <p:cNvPr id="3" name="Tekstboks 2"/>
          <p:cNvSpPr txBox="1"/>
          <p:nvPr/>
        </p:nvSpPr>
        <p:spPr>
          <a:xfrm>
            <a:off x="467544" y="1340768"/>
            <a:ext cx="8602730" cy="5632311"/>
          </a:xfrm>
          <a:prstGeom prst="rect">
            <a:avLst/>
          </a:prstGeom>
          <a:noFill/>
        </p:spPr>
        <p:txBody>
          <a:bodyPr wrap="square" rtlCol="0">
            <a:spAutoFit/>
          </a:bodyPr>
          <a:lstStyle/>
          <a:p>
            <a:pPr marL="266700" indent="-266700">
              <a:lnSpc>
                <a:spcPct val="80000"/>
              </a:lnSpc>
              <a:buFont typeface="Arial" pitchFamily="34" charset="0"/>
              <a:buChar char="•"/>
            </a:pPr>
            <a:r>
              <a:rPr lang="da-DK" sz="2800" dirty="0" smtClean="0"/>
              <a:t>Oplysningerne skal meddeles på </a:t>
            </a:r>
            <a:r>
              <a:rPr lang="da-DK" sz="2800" b="1" dirty="0" smtClean="0"/>
              <a:t>papir eller andet varigt medium.</a:t>
            </a:r>
          </a:p>
          <a:p>
            <a:pPr marL="266700" indent="-266700">
              <a:lnSpc>
                <a:spcPct val="80000"/>
              </a:lnSpc>
              <a:buFont typeface="Arial" pitchFamily="34" charset="0"/>
              <a:buChar char="•"/>
            </a:pPr>
            <a:r>
              <a:rPr lang="da-DK" sz="2800" dirty="0" smtClean="0"/>
              <a:t>Snarest muligt </a:t>
            </a:r>
            <a:r>
              <a:rPr lang="da-DK" sz="2800" b="1" dirty="0" smtClean="0"/>
              <a:t>efter aftalens indgåelse</a:t>
            </a:r>
            <a:r>
              <a:rPr lang="da-DK" sz="2800" dirty="0" smtClean="0"/>
              <a:t>, skal der gives</a:t>
            </a:r>
          </a:p>
          <a:p>
            <a:pPr marL="266700" indent="-266700">
              <a:lnSpc>
                <a:spcPct val="80000"/>
              </a:lnSpc>
            </a:pPr>
            <a:r>
              <a:rPr lang="da-DK" sz="2800" dirty="0" smtClean="0"/>
              <a:t>	oplysninger om:</a:t>
            </a:r>
            <a:endParaRPr lang="da-DK" sz="2800" dirty="0" smtClean="0"/>
          </a:p>
          <a:p>
            <a:pPr marL="723900" lvl="1" indent="-266700">
              <a:lnSpc>
                <a:spcPct val="80000"/>
              </a:lnSpc>
              <a:buFont typeface="Arial" pitchFamily="34" charset="0"/>
              <a:buChar char="•"/>
            </a:pPr>
            <a:r>
              <a:rPr lang="da-DK" sz="2800" dirty="0" smtClean="0"/>
              <a:t>Fortrydelsesfristens begyndelsestidspunkt</a:t>
            </a:r>
          </a:p>
          <a:p>
            <a:pPr marL="723900" lvl="1" indent="-266700">
              <a:lnSpc>
                <a:spcPct val="80000"/>
              </a:lnSpc>
              <a:buFont typeface="Arial" pitchFamily="34" charset="0"/>
              <a:buChar char="•"/>
            </a:pPr>
            <a:r>
              <a:rPr lang="da-DK" sz="2800" dirty="0" smtClean="0"/>
              <a:t>Betingelserne for at fortryde</a:t>
            </a:r>
          </a:p>
          <a:p>
            <a:pPr marL="723900" lvl="1" indent="-266700">
              <a:lnSpc>
                <a:spcPct val="80000"/>
              </a:lnSpc>
              <a:buFont typeface="Arial" pitchFamily="34" charset="0"/>
              <a:buChar char="•"/>
            </a:pPr>
            <a:r>
              <a:rPr lang="da-DK" sz="2800" dirty="0" smtClean="0"/>
              <a:t>Fremgangsmåden ved forbrugerens brug af fortrydelsesretten og</a:t>
            </a:r>
          </a:p>
          <a:p>
            <a:pPr marL="723900" lvl="1" indent="-266700">
              <a:lnSpc>
                <a:spcPct val="80000"/>
              </a:lnSpc>
              <a:buFont typeface="Arial" pitchFamily="34" charset="0"/>
              <a:buChar char="•"/>
            </a:pPr>
            <a:r>
              <a:rPr lang="da-DK" sz="2800" dirty="0" smtClean="0"/>
              <a:t>Hvortil/til hvem fortrydelse kan meddeles</a:t>
            </a:r>
          </a:p>
          <a:p>
            <a:pPr>
              <a:lnSpc>
                <a:spcPct val="80000"/>
              </a:lnSpc>
            </a:pPr>
            <a:endParaRPr lang="da-DK" sz="2800" dirty="0" smtClean="0"/>
          </a:p>
          <a:p>
            <a:pPr>
              <a:lnSpc>
                <a:spcPct val="80000"/>
              </a:lnSpc>
            </a:pPr>
            <a:r>
              <a:rPr lang="da-DK" sz="2800" dirty="0" smtClean="0"/>
              <a:t>Ved køb af </a:t>
            </a:r>
            <a:r>
              <a:rPr lang="da-DK" sz="2800" b="1" dirty="0" smtClean="0"/>
              <a:t>varer som skal sendes </a:t>
            </a:r>
            <a:r>
              <a:rPr lang="da-DK" sz="2800" dirty="0" smtClean="0"/>
              <a:t>til forbrugeren, skal oplysning om fortrydelsesfristen gives senest ved varens overgivelse.</a:t>
            </a:r>
          </a:p>
          <a:p>
            <a:pPr>
              <a:lnSpc>
                <a:spcPct val="80000"/>
              </a:lnSpc>
            </a:pPr>
            <a:endParaRPr lang="da-DK" sz="3000" dirty="0" smtClean="0"/>
          </a:p>
          <a:p>
            <a:pPr>
              <a:lnSpc>
                <a:spcPct val="80000"/>
              </a:lnSpc>
            </a:pPr>
            <a:endParaRPr lang="da-DK" sz="2800" dirty="0" smtClean="0"/>
          </a:p>
          <a:p>
            <a:pPr marL="266700" indent="-266700">
              <a:lnSpc>
                <a:spcPct val="80000"/>
              </a:lnSpc>
            </a:pPr>
            <a:endParaRPr lang="da-DK" sz="28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138773"/>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4.2.1 Varer og </a:t>
            </a:r>
            <a:r>
              <a:rPr lang="da-DK" sz="3200" b="1" dirty="0" err="1" smtClean="0">
                <a:solidFill>
                  <a:srgbClr val="7030A0"/>
                </a:solidFill>
                <a:latin typeface="+mj-lt"/>
                <a:cs typeface="Arial" pitchFamily="34" charset="0"/>
              </a:rPr>
              <a:t>ikkefinansielle</a:t>
            </a:r>
            <a:r>
              <a:rPr lang="da-DK" sz="3200" b="1" dirty="0" smtClean="0">
                <a:solidFill>
                  <a:srgbClr val="7030A0"/>
                </a:solidFill>
                <a:latin typeface="+mj-lt"/>
                <a:cs typeface="Arial" pitchFamily="34" charset="0"/>
              </a:rPr>
              <a:t> tjenesteydelser</a:t>
            </a:r>
          </a:p>
          <a:p>
            <a:pPr algn="ctr"/>
            <a:r>
              <a:rPr lang="da-DK" sz="3600" b="1" dirty="0" smtClean="0">
                <a:solidFill>
                  <a:srgbClr val="7030A0"/>
                </a:solidFill>
                <a:latin typeface="+mj-lt"/>
                <a:cs typeface="Arial" pitchFamily="34" charset="0"/>
              </a:rPr>
              <a:t>Forsinkelse med </a:t>
            </a:r>
            <a:r>
              <a:rPr lang="da-DK" sz="3600" b="1" dirty="0" smtClean="0">
                <a:solidFill>
                  <a:srgbClr val="7030A0"/>
                </a:solidFill>
                <a:latin typeface="+mj-lt"/>
                <a:cs typeface="Arial" pitchFamily="34" charset="0"/>
              </a:rPr>
              <a:t>levering</a:t>
            </a:r>
            <a:endParaRPr lang="da-DK" sz="3600" b="1" dirty="0" smtClean="0">
              <a:solidFill>
                <a:srgbClr val="7030A0"/>
              </a:solidFill>
              <a:latin typeface="+mj-lt"/>
              <a:cs typeface="Arial" pitchFamily="34" charset="0"/>
            </a:endParaRPr>
          </a:p>
        </p:txBody>
      </p:sp>
      <p:sp>
        <p:nvSpPr>
          <p:cNvPr id="3" name="Tekstboks 2"/>
          <p:cNvSpPr txBox="1"/>
          <p:nvPr/>
        </p:nvSpPr>
        <p:spPr>
          <a:xfrm>
            <a:off x="467544" y="1340768"/>
            <a:ext cx="8602730" cy="5262979"/>
          </a:xfrm>
          <a:prstGeom prst="rect">
            <a:avLst/>
          </a:prstGeom>
          <a:noFill/>
        </p:spPr>
        <p:txBody>
          <a:bodyPr wrap="square" rtlCol="0">
            <a:spAutoFit/>
          </a:bodyPr>
          <a:lstStyle/>
          <a:p>
            <a:pPr marL="266700" indent="-266700">
              <a:lnSpc>
                <a:spcPct val="80000"/>
              </a:lnSpc>
              <a:buFont typeface="Arial" pitchFamily="34" charset="0"/>
              <a:buChar char="•"/>
            </a:pPr>
            <a:r>
              <a:rPr lang="da-DK" sz="2800" b="1" dirty="0" smtClean="0"/>
              <a:t>Hvis </a:t>
            </a:r>
            <a:r>
              <a:rPr lang="da-DK" sz="2800" b="1" dirty="0" smtClean="0"/>
              <a:t>leveringstidspunkt </a:t>
            </a:r>
            <a:r>
              <a:rPr lang="da-DK" sz="2800" b="1" dirty="0" smtClean="0"/>
              <a:t>ikke er aftalt: </a:t>
            </a:r>
            <a:r>
              <a:rPr lang="da-DK" sz="2800" dirty="0" smtClean="0"/>
              <a:t>Varen/tjenesteydelsen skal leveres inden 30 dage fra bestillingen, ellers kan forbrugeren </a:t>
            </a:r>
            <a:r>
              <a:rPr lang="da-DK" sz="2800" b="1" dirty="0" smtClean="0"/>
              <a:t>hæve aftale</a:t>
            </a:r>
            <a:r>
              <a:rPr lang="da-DK" sz="2800" dirty="0" smtClean="0"/>
              <a:t>, jf. FBL § 24, stk. 1.</a:t>
            </a:r>
          </a:p>
          <a:p>
            <a:pPr marL="266700" indent="-266700">
              <a:lnSpc>
                <a:spcPct val="80000"/>
              </a:lnSpc>
              <a:buFont typeface="Arial" pitchFamily="34" charset="0"/>
              <a:buChar char="•"/>
            </a:pPr>
            <a:r>
              <a:rPr lang="da-DK" sz="2800" b="1" dirty="0" smtClean="0"/>
              <a:t>Forsinkes leveringen </a:t>
            </a:r>
            <a:r>
              <a:rPr lang="da-DK" sz="2800" dirty="0" smtClean="0"/>
              <a:t>i forhold til det </a:t>
            </a:r>
            <a:r>
              <a:rPr lang="da-DK" sz="2800" b="1" dirty="0" smtClean="0"/>
              <a:t>aftalte leverings-tidspunkt</a:t>
            </a:r>
            <a:r>
              <a:rPr lang="da-DK" sz="2800" dirty="0" smtClean="0"/>
              <a:t>, skal den erhvervsdrivende underrette </a:t>
            </a:r>
            <a:r>
              <a:rPr lang="da-DK" sz="2800" dirty="0" err="1" smtClean="0"/>
              <a:t>forbru-geren</a:t>
            </a:r>
            <a:r>
              <a:rPr lang="da-DK" sz="2800" dirty="0" smtClean="0"/>
              <a:t> om forsinkelsen. </a:t>
            </a:r>
          </a:p>
          <a:p>
            <a:pPr marL="723900" lvl="1" indent="-266700">
              <a:lnSpc>
                <a:spcPct val="80000"/>
              </a:lnSpc>
              <a:buFont typeface="Arial" pitchFamily="34" charset="0"/>
              <a:buChar char="•"/>
            </a:pPr>
            <a:r>
              <a:rPr lang="da-DK" sz="2800" dirty="0" smtClean="0"/>
              <a:t>Men – forbrugeren kan stadig </a:t>
            </a:r>
            <a:r>
              <a:rPr lang="da-DK" sz="2800" b="1" dirty="0" smtClean="0"/>
              <a:t>hæve efter 30 dage</a:t>
            </a:r>
            <a:r>
              <a:rPr lang="da-DK" sz="2800" dirty="0" smtClean="0"/>
              <a:t>, uanset om forsinkelsen er væsentlig eller </a:t>
            </a:r>
            <a:r>
              <a:rPr lang="da-DK" sz="2800" dirty="0" smtClean="0"/>
              <a:t>uvæsentlig for forbrugeren, </a:t>
            </a:r>
            <a:r>
              <a:rPr lang="da-DK" sz="2800" dirty="0" smtClean="0"/>
              <a:t>og uanset den erhvervsdrivende har underrettet om forsinkelsen, jf. FBL § 24, stk. 2.</a:t>
            </a:r>
          </a:p>
          <a:p>
            <a:pPr marL="266700" indent="-266700">
              <a:lnSpc>
                <a:spcPct val="80000"/>
              </a:lnSpc>
              <a:buFont typeface="Arial" pitchFamily="34" charset="0"/>
              <a:buChar char="•"/>
            </a:pPr>
            <a:r>
              <a:rPr lang="da-DK" sz="2800" b="1" dirty="0" smtClean="0"/>
              <a:t>Hæves aftalen</a:t>
            </a:r>
            <a:r>
              <a:rPr lang="da-DK" sz="2800" dirty="0" smtClean="0"/>
              <a:t> </a:t>
            </a:r>
            <a:r>
              <a:rPr lang="da-DK" sz="2800" dirty="0" err="1" smtClean="0"/>
              <a:t>pga</a:t>
            </a:r>
            <a:r>
              <a:rPr lang="da-DK" sz="2800" dirty="0" smtClean="0"/>
              <a:t> forsinkelse: Tilbagebetale penge til forbrugeren, senest 30 dage fra den erhvervsdrivende har modtaget besked om, at forbrugeren vil ophæve aftalen, jf. FBL § 24, stk. 3.</a:t>
            </a:r>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138773"/>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4.2.1 Varer og </a:t>
            </a:r>
            <a:r>
              <a:rPr lang="da-DK" sz="3200" b="1" dirty="0" err="1" smtClean="0">
                <a:solidFill>
                  <a:srgbClr val="7030A0"/>
                </a:solidFill>
                <a:latin typeface="+mj-lt"/>
                <a:cs typeface="Arial" pitchFamily="34" charset="0"/>
              </a:rPr>
              <a:t>ikkefinansielle</a:t>
            </a:r>
            <a:r>
              <a:rPr lang="da-DK" sz="3200" b="1" dirty="0" smtClean="0">
                <a:solidFill>
                  <a:srgbClr val="7030A0"/>
                </a:solidFill>
                <a:latin typeface="+mj-lt"/>
                <a:cs typeface="Arial" pitchFamily="34" charset="0"/>
              </a:rPr>
              <a:t> tjenesteydelser</a:t>
            </a:r>
          </a:p>
          <a:p>
            <a:pPr algn="ctr"/>
            <a:r>
              <a:rPr lang="da-DK" sz="3600" b="1" dirty="0" smtClean="0">
                <a:solidFill>
                  <a:srgbClr val="7030A0"/>
                </a:solidFill>
                <a:cs typeface="Arial" pitchFamily="34" charset="0"/>
              </a:rPr>
              <a:t>Brug af fortrydelsesretten, </a:t>
            </a:r>
            <a:r>
              <a:rPr lang="da-DK" sz="3600" b="1" dirty="0" smtClean="0">
                <a:solidFill>
                  <a:srgbClr val="7030A0"/>
                </a:solidFill>
                <a:latin typeface="+mj-lt"/>
                <a:cs typeface="Arial" pitchFamily="34" charset="0"/>
              </a:rPr>
              <a:t>FBL §§ 19 -20</a:t>
            </a:r>
          </a:p>
        </p:txBody>
      </p:sp>
      <p:sp>
        <p:nvSpPr>
          <p:cNvPr id="3" name="Tekstboks 2"/>
          <p:cNvSpPr txBox="1"/>
          <p:nvPr/>
        </p:nvSpPr>
        <p:spPr>
          <a:xfrm>
            <a:off x="467544" y="1340768"/>
            <a:ext cx="8602730" cy="4031873"/>
          </a:xfrm>
          <a:prstGeom prst="rect">
            <a:avLst/>
          </a:prstGeom>
          <a:noFill/>
        </p:spPr>
        <p:txBody>
          <a:bodyPr wrap="square" rtlCol="0">
            <a:spAutoFit/>
          </a:bodyPr>
          <a:lstStyle/>
          <a:p>
            <a:pPr marL="266700" indent="-266700">
              <a:lnSpc>
                <a:spcPct val="80000"/>
              </a:lnSpc>
              <a:buFont typeface="Arial" pitchFamily="34" charset="0"/>
              <a:buChar char="•"/>
            </a:pPr>
            <a:r>
              <a:rPr lang="da-DK" sz="3200" dirty="0" smtClean="0"/>
              <a:t>Forbrugeren skal returnere eller </a:t>
            </a:r>
            <a:r>
              <a:rPr lang="da-DK" sz="3200" b="1" dirty="0" smtClean="0"/>
              <a:t>tilbagesende varen </a:t>
            </a:r>
            <a:r>
              <a:rPr lang="da-DK" sz="3200" dirty="0" smtClean="0"/>
              <a:t>inden fortrydelsesfristens udløb (14 dage) – varen skal være overgivet til fragtfører, jf. FBL § 19, stk. 2.</a:t>
            </a:r>
          </a:p>
          <a:p>
            <a:pPr marL="723900" lvl="1" indent="-266700">
              <a:lnSpc>
                <a:spcPct val="80000"/>
              </a:lnSpc>
              <a:buFont typeface="Arial" pitchFamily="34" charset="0"/>
              <a:buChar char="•"/>
            </a:pPr>
            <a:r>
              <a:rPr lang="da-DK" sz="3200" b="1" dirty="0" smtClean="0"/>
              <a:t>Omkostningerne</a:t>
            </a:r>
            <a:r>
              <a:rPr lang="da-DK" sz="3200" dirty="0" smtClean="0"/>
              <a:t> ved </a:t>
            </a:r>
            <a:r>
              <a:rPr lang="da-DK" sz="3200" dirty="0" err="1" smtClean="0"/>
              <a:t>tilbagesendelse</a:t>
            </a:r>
            <a:r>
              <a:rPr lang="da-DK" sz="3200" dirty="0" smtClean="0"/>
              <a:t> af en vare, skal betales af forbrugeren, medmindre andet er aftalt.</a:t>
            </a:r>
          </a:p>
          <a:p>
            <a:pPr marL="266700" indent="-266700">
              <a:lnSpc>
                <a:spcPct val="80000"/>
              </a:lnSpc>
              <a:buFont typeface="Arial" pitchFamily="34" charset="0"/>
              <a:buChar char="•"/>
            </a:pPr>
            <a:r>
              <a:rPr lang="da-DK" sz="3200" dirty="0" smtClean="0"/>
              <a:t>Forbrugeren kan </a:t>
            </a:r>
            <a:r>
              <a:rPr lang="da-DK" sz="3200" b="1" dirty="0" smtClean="0"/>
              <a:t>undlade at afhente varen </a:t>
            </a:r>
            <a:r>
              <a:rPr lang="da-DK" sz="3200" dirty="0" smtClean="0"/>
              <a:t>på posthuset, jf. FBL § 19, stk. 3.</a:t>
            </a:r>
          </a:p>
          <a:p>
            <a:pPr marL="266700" indent="-266700">
              <a:lnSpc>
                <a:spcPct val="80000"/>
              </a:lnSpc>
              <a:buFont typeface="Arial" pitchFamily="34" charset="0"/>
              <a:buChar char="•"/>
            </a:pPr>
            <a:endParaRPr lang="da-DK" sz="32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Forbrugeraftaler</a:t>
            </a:r>
          </a:p>
        </p:txBody>
      </p:sp>
      <p:sp>
        <p:nvSpPr>
          <p:cNvPr id="3" name="Tekstboks 2"/>
          <p:cNvSpPr txBox="1"/>
          <p:nvPr/>
        </p:nvSpPr>
        <p:spPr>
          <a:xfrm>
            <a:off x="467544" y="1340768"/>
            <a:ext cx="8602730" cy="4524315"/>
          </a:xfrm>
          <a:prstGeom prst="rect">
            <a:avLst/>
          </a:prstGeom>
          <a:noFill/>
        </p:spPr>
        <p:txBody>
          <a:bodyPr wrap="square" rtlCol="0">
            <a:spAutoFit/>
          </a:bodyPr>
          <a:lstStyle/>
          <a:p>
            <a:r>
              <a:rPr lang="da-DK" sz="3600" b="1" dirty="0" smtClean="0">
                <a:cs typeface="Arial" pitchFamily="34" charset="0"/>
              </a:rPr>
              <a:t>I kapitel 5 gennemgås:</a:t>
            </a:r>
          </a:p>
          <a:p>
            <a:r>
              <a:rPr lang="da-DK" sz="2800" dirty="0" smtClean="0"/>
              <a:t>1. Forbrugeraftaleloven </a:t>
            </a:r>
          </a:p>
          <a:p>
            <a:pPr lvl="0"/>
            <a:r>
              <a:rPr lang="da-DK" sz="2800" dirty="0" smtClean="0"/>
              <a:t>2. Forbud mod uanmodet henvendelse </a:t>
            </a:r>
          </a:p>
          <a:p>
            <a:pPr lvl="0"/>
            <a:r>
              <a:rPr lang="da-DK" sz="2800" dirty="0" smtClean="0"/>
              <a:t>3. Forbud mod negativ aftaleindgåelse</a:t>
            </a:r>
          </a:p>
          <a:p>
            <a:pPr lvl="0"/>
            <a:r>
              <a:rPr lang="da-DK" sz="2800" dirty="0" smtClean="0"/>
              <a:t>4. Forbrugerens fortrydelsesret </a:t>
            </a:r>
          </a:p>
          <a:p>
            <a:pPr lvl="0"/>
            <a:r>
              <a:rPr lang="da-DK" sz="2800" dirty="0" smtClean="0"/>
              <a:t>	4.1 Aftaler om køb indgået uden for fast 	   		       forretningssted </a:t>
            </a:r>
          </a:p>
          <a:p>
            <a:pPr lvl="0"/>
            <a:r>
              <a:rPr lang="da-DK" sz="2800" dirty="0" smtClean="0"/>
              <a:t>	4.2 Fjernsalg</a:t>
            </a:r>
          </a:p>
          <a:p>
            <a:r>
              <a:rPr lang="da-DK" sz="2800" dirty="0" smtClean="0"/>
              <a:t>5. Urimelige aftaler</a:t>
            </a:r>
          </a:p>
          <a:p>
            <a:r>
              <a:rPr lang="da-DK" sz="2800" dirty="0" smtClean="0"/>
              <a:t>6. Værneting og lovvalg</a:t>
            </a:r>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138773"/>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4.2.1 Varer og </a:t>
            </a:r>
            <a:r>
              <a:rPr lang="da-DK" sz="3200" b="1" dirty="0" err="1" smtClean="0">
                <a:solidFill>
                  <a:srgbClr val="7030A0"/>
                </a:solidFill>
                <a:latin typeface="+mj-lt"/>
                <a:cs typeface="Arial" pitchFamily="34" charset="0"/>
              </a:rPr>
              <a:t>ikkefinansielle</a:t>
            </a:r>
            <a:r>
              <a:rPr lang="da-DK" sz="3200" b="1" dirty="0" smtClean="0">
                <a:solidFill>
                  <a:srgbClr val="7030A0"/>
                </a:solidFill>
                <a:latin typeface="+mj-lt"/>
                <a:cs typeface="Arial" pitchFamily="34" charset="0"/>
              </a:rPr>
              <a:t> tjenesteydelser, </a:t>
            </a:r>
          </a:p>
          <a:p>
            <a:pPr algn="ctr"/>
            <a:r>
              <a:rPr lang="da-DK" sz="3600" b="1" dirty="0" smtClean="0">
                <a:solidFill>
                  <a:srgbClr val="7030A0"/>
                </a:solidFill>
                <a:cs typeface="Arial" pitchFamily="34" charset="0"/>
              </a:rPr>
              <a:t>Brug af fortrydelsesretten, </a:t>
            </a:r>
            <a:r>
              <a:rPr lang="da-DK" sz="3600" b="1" dirty="0" smtClean="0">
                <a:solidFill>
                  <a:srgbClr val="7030A0"/>
                </a:solidFill>
                <a:latin typeface="+mj-lt"/>
                <a:cs typeface="Arial" pitchFamily="34" charset="0"/>
              </a:rPr>
              <a:t>FBL § 20</a:t>
            </a:r>
          </a:p>
        </p:txBody>
      </p:sp>
      <p:sp>
        <p:nvSpPr>
          <p:cNvPr id="3" name="Tekstboks 2"/>
          <p:cNvSpPr txBox="1"/>
          <p:nvPr/>
        </p:nvSpPr>
        <p:spPr>
          <a:xfrm>
            <a:off x="467544" y="1340768"/>
            <a:ext cx="8602730" cy="5410712"/>
          </a:xfrm>
          <a:prstGeom prst="rect">
            <a:avLst/>
          </a:prstGeom>
          <a:noFill/>
        </p:spPr>
        <p:txBody>
          <a:bodyPr wrap="square" rtlCol="0">
            <a:spAutoFit/>
          </a:bodyPr>
          <a:lstStyle/>
          <a:p>
            <a:pPr marL="266700" indent="-266700">
              <a:lnSpc>
                <a:spcPct val="80000"/>
              </a:lnSpc>
              <a:buFont typeface="Arial" pitchFamily="34" charset="0"/>
              <a:buChar char="•"/>
            </a:pPr>
            <a:r>
              <a:rPr lang="da-DK" sz="3000" dirty="0" smtClean="0"/>
              <a:t>Varen skal kunne returneres i </a:t>
            </a:r>
            <a:r>
              <a:rPr lang="da-DK" sz="3000" b="1" dirty="0" smtClean="0"/>
              <a:t>væsentlig samme stand og mængde. </a:t>
            </a:r>
          </a:p>
          <a:p>
            <a:pPr marL="266700" indent="-266700">
              <a:lnSpc>
                <a:spcPct val="80000"/>
              </a:lnSpc>
              <a:buFont typeface="Arial" pitchFamily="34" charset="0"/>
              <a:buChar char="•"/>
            </a:pPr>
            <a:r>
              <a:rPr lang="da-DK" sz="3000" dirty="0" smtClean="0"/>
              <a:t>Varen må ikke være </a:t>
            </a:r>
            <a:r>
              <a:rPr lang="da-DK" sz="3000" b="1" dirty="0" smtClean="0"/>
              <a:t>taget i brug</a:t>
            </a:r>
            <a:r>
              <a:rPr lang="da-DK" sz="3000" dirty="0" smtClean="0"/>
              <a:t>.</a:t>
            </a:r>
          </a:p>
          <a:p>
            <a:pPr marL="266700" indent="-266700">
              <a:lnSpc>
                <a:spcPct val="80000"/>
              </a:lnSpc>
              <a:buFont typeface="Arial" pitchFamily="34" charset="0"/>
              <a:buChar char="•"/>
            </a:pPr>
            <a:r>
              <a:rPr lang="da-DK" sz="3000" dirty="0" smtClean="0"/>
              <a:t>Hvis en vare </a:t>
            </a:r>
            <a:r>
              <a:rPr lang="da-DK" sz="3000" b="1" dirty="0" smtClean="0"/>
              <a:t>er forseglet </a:t>
            </a:r>
            <a:r>
              <a:rPr lang="da-DK" sz="3000" dirty="0" smtClean="0"/>
              <a:t>og den erhvervsdrivende vil have adgang til at afvise varer, hvor forseglingen er brudt (fx DVD film, </a:t>
            </a:r>
            <a:r>
              <a:rPr lang="da-DK" sz="3000" dirty="0" err="1" smtClean="0"/>
              <a:t>CD’ere</a:t>
            </a:r>
            <a:r>
              <a:rPr lang="da-DK" sz="3000" dirty="0" smtClean="0"/>
              <a:t>, IT software), skal </a:t>
            </a:r>
            <a:r>
              <a:rPr lang="da-DK" sz="3000" dirty="0" err="1" smtClean="0"/>
              <a:t>forbrug-eren</a:t>
            </a:r>
            <a:r>
              <a:rPr lang="da-DK" sz="3000" dirty="0" smtClean="0"/>
              <a:t> gøres opmærksom på dette senest ved varens levering.</a:t>
            </a:r>
          </a:p>
          <a:p>
            <a:pPr marL="266700" indent="-266700">
              <a:lnSpc>
                <a:spcPct val="80000"/>
              </a:lnSpc>
              <a:buFont typeface="Arial" pitchFamily="34" charset="0"/>
              <a:buChar char="•"/>
            </a:pPr>
            <a:endParaRPr lang="da-DK" sz="1400" dirty="0" smtClean="0"/>
          </a:p>
          <a:p>
            <a:pPr marL="266700" indent="-266700">
              <a:lnSpc>
                <a:spcPct val="80000"/>
              </a:lnSpc>
              <a:buFont typeface="Arial" pitchFamily="34" charset="0"/>
              <a:buChar char="•"/>
            </a:pPr>
            <a:r>
              <a:rPr lang="da-DK" sz="3000" dirty="0" smtClean="0"/>
              <a:t>Sælger bærer </a:t>
            </a:r>
            <a:r>
              <a:rPr lang="da-DK" sz="3000" b="1" dirty="0" smtClean="0"/>
              <a:t>risikoen </a:t>
            </a:r>
            <a:r>
              <a:rPr lang="da-DK" sz="3000" dirty="0" smtClean="0"/>
              <a:t>for varens hændelige </a:t>
            </a:r>
            <a:r>
              <a:rPr lang="da-DK" sz="3000" dirty="0" err="1" smtClean="0"/>
              <a:t>beska-digelse</a:t>
            </a:r>
            <a:r>
              <a:rPr lang="da-DK" sz="3000" dirty="0" smtClean="0"/>
              <a:t> eller forringelse indtil varen er tilbage hos ham.</a:t>
            </a:r>
          </a:p>
          <a:p>
            <a:pPr marL="723900" lvl="1" indent="-266700">
              <a:lnSpc>
                <a:spcPct val="80000"/>
              </a:lnSpc>
              <a:buFont typeface="Arial" pitchFamily="34" charset="0"/>
              <a:buChar char="•"/>
            </a:pPr>
            <a:r>
              <a:rPr lang="da-DK" sz="3000" dirty="0" smtClean="0"/>
              <a:t>Forbrugeren har dog </a:t>
            </a:r>
            <a:r>
              <a:rPr lang="da-DK" sz="3000" b="1" dirty="0" smtClean="0"/>
              <a:t>omsorgspligt</a:t>
            </a:r>
            <a:r>
              <a:rPr lang="da-DK" sz="3000" dirty="0" smtClean="0"/>
              <a:t> mens varen er i hans varetægt.</a:t>
            </a:r>
          </a:p>
          <a:p>
            <a:pPr marL="266700" indent="-266700">
              <a:lnSpc>
                <a:spcPct val="80000"/>
              </a:lnSpc>
            </a:pPr>
            <a:endParaRPr lang="da-DK" sz="28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4.2.1 Varer eller </a:t>
            </a:r>
            <a:r>
              <a:rPr lang="da-DK" sz="3200" b="1" dirty="0" err="1" smtClean="0">
                <a:solidFill>
                  <a:srgbClr val="7030A0"/>
                </a:solidFill>
                <a:latin typeface="+mj-lt"/>
                <a:cs typeface="Arial" pitchFamily="34" charset="0"/>
              </a:rPr>
              <a:t>ikkefinansiel</a:t>
            </a:r>
            <a:r>
              <a:rPr lang="da-DK" sz="3200" b="1" dirty="0" smtClean="0">
                <a:solidFill>
                  <a:srgbClr val="7030A0"/>
                </a:solidFill>
                <a:latin typeface="+mj-lt"/>
                <a:cs typeface="Arial" pitchFamily="34" charset="0"/>
              </a:rPr>
              <a:t> tjenesteydelse</a:t>
            </a:r>
          </a:p>
          <a:p>
            <a:pPr algn="ctr"/>
            <a:r>
              <a:rPr lang="da-DK" sz="3200" b="1" dirty="0" smtClean="0">
                <a:solidFill>
                  <a:srgbClr val="7030A0"/>
                </a:solidFill>
                <a:cs typeface="Arial" pitchFamily="34" charset="0"/>
              </a:rPr>
              <a:t>Retsvirkning ved fortrydelse, FBL § 21</a:t>
            </a:r>
          </a:p>
        </p:txBody>
      </p:sp>
      <p:sp>
        <p:nvSpPr>
          <p:cNvPr id="3" name="Tekstboks 2"/>
          <p:cNvSpPr txBox="1"/>
          <p:nvPr/>
        </p:nvSpPr>
        <p:spPr>
          <a:xfrm>
            <a:off x="467544" y="1340768"/>
            <a:ext cx="8602730" cy="3810274"/>
          </a:xfrm>
          <a:prstGeom prst="rect">
            <a:avLst/>
          </a:prstGeom>
          <a:noFill/>
        </p:spPr>
        <p:txBody>
          <a:bodyPr wrap="square" rtlCol="0">
            <a:spAutoFit/>
          </a:bodyPr>
          <a:lstStyle/>
          <a:p>
            <a:pPr>
              <a:lnSpc>
                <a:spcPct val="80000"/>
              </a:lnSpc>
            </a:pPr>
            <a:r>
              <a:rPr lang="da-DK" sz="3200" dirty="0" smtClean="0"/>
              <a:t>Ved tilbagetræden fra aftalen inden fortrydelses-fristens udløb, </a:t>
            </a:r>
            <a:r>
              <a:rPr lang="da-DK" sz="3200" b="1" dirty="0" smtClean="0"/>
              <a:t>bortfalder aftalen</a:t>
            </a:r>
            <a:r>
              <a:rPr lang="da-DK" sz="3200" dirty="0" smtClean="0"/>
              <a:t>, og:</a:t>
            </a:r>
          </a:p>
          <a:p>
            <a:pPr>
              <a:lnSpc>
                <a:spcPct val="80000"/>
              </a:lnSpc>
            </a:pPr>
            <a:endParaRPr lang="da-DK" dirty="0" smtClean="0"/>
          </a:p>
          <a:p>
            <a:pPr marL="266700" indent="-266700">
              <a:lnSpc>
                <a:spcPct val="80000"/>
              </a:lnSpc>
              <a:buFont typeface="Arial" pitchFamily="34" charset="0"/>
              <a:buChar char="•"/>
            </a:pPr>
            <a:r>
              <a:rPr lang="da-DK" sz="3200" dirty="0" smtClean="0"/>
              <a:t>Hver part </a:t>
            </a:r>
            <a:r>
              <a:rPr lang="da-DK" sz="3200" b="1" dirty="0" smtClean="0"/>
              <a:t>tilbageleverer</a:t>
            </a:r>
            <a:r>
              <a:rPr lang="da-DK" sz="3200" dirty="0" smtClean="0"/>
              <a:t> ydelse/modydelse.</a:t>
            </a:r>
          </a:p>
          <a:p>
            <a:pPr marL="266700" indent="-266700">
              <a:lnSpc>
                <a:spcPct val="80000"/>
              </a:lnSpc>
              <a:buFont typeface="Arial" pitchFamily="34" charset="0"/>
              <a:buChar char="•"/>
            </a:pPr>
            <a:r>
              <a:rPr lang="da-DK" sz="3200" dirty="0" smtClean="0"/>
              <a:t>Hvis forbrugeren har betalt helt eller delvis, skal det modtagne </a:t>
            </a:r>
            <a:r>
              <a:rPr lang="da-DK" sz="3200" b="1" dirty="0" smtClean="0"/>
              <a:t>tilbagebetales</a:t>
            </a:r>
            <a:r>
              <a:rPr lang="da-DK" sz="3200" dirty="0" smtClean="0"/>
              <a:t> til forbrugeren.</a:t>
            </a:r>
          </a:p>
          <a:p>
            <a:pPr marL="266700" indent="-266700">
              <a:lnSpc>
                <a:spcPct val="80000"/>
              </a:lnSpc>
              <a:buFont typeface="Arial" pitchFamily="34" charset="0"/>
              <a:buChar char="•"/>
            </a:pPr>
            <a:r>
              <a:rPr lang="da-DK" sz="3200" dirty="0" smtClean="0"/>
              <a:t>Tilbagebetaling skal ske snarest muligt og </a:t>
            </a:r>
            <a:r>
              <a:rPr lang="da-DK" sz="3200" b="1" dirty="0" smtClean="0"/>
              <a:t>senest 30 dage</a:t>
            </a:r>
            <a:r>
              <a:rPr lang="da-DK" sz="3200" dirty="0" smtClean="0"/>
              <a:t> efter, at den erhvervsdrivende har fået varen retur og haft lejlighed til at undersøge den.</a:t>
            </a:r>
          </a:p>
          <a:p>
            <a:pPr marL="266700" indent="-266700">
              <a:lnSpc>
                <a:spcPct val="80000"/>
              </a:lnSpc>
              <a:buFont typeface="Arial" pitchFamily="34" charset="0"/>
              <a:buChar char="•"/>
            </a:pPr>
            <a:endParaRPr lang="da-DK" sz="28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4.2.2 Fjernsalg af finansielle tjenesteydelser</a:t>
            </a:r>
          </a:p>
        </p:txBody>
      </p:sp>
      <p:sp>
        <p:nvSpPr>
          <p:cNvPr id="3" name="Tekstboks 2"/>
          <p:cNvSpPr txBox="1"/>
          <p:nvPr/>
        </p:nvSpPr>
        <p:spPr>
          <a:xfrm>
            <a:off x="467544" y="1340768"/>
            <a:ext cx="8602730" cy="4425827"/>
          </a:xfrm>
          <a:prstGeom prst="rect">
            <a:avLst/>
          </a:prstGeom>
          <a:noFill/>
        </p:spPr>
        <p:txBody>
          <a:bodyPr wrap="square" rtlCol="0">
            <a:spAutoFit/>
          </a:bodyPr>
          <a:lstStyle/>
          <a:p>
            <a:pPr>
              <a:lnSpc>
                <a:spcPct val="80000"/>
              </a:lnSpc>
            </a:pPr>
            <a:r>
              <a:rPr lang="da-DK" sz="3200" b="1" dirty="0" smtClean="0"/>
              <a:t>Finansiel tjenesteydelse:</a:t>
            </a:r>
          </a:p>
          <a:p>
            <a:pPr marL="266700" indent="-266700">
              <a:lnSpc>
                <a:spcPct val="80000"/>
              </a:lnSpc>
              <a:buFont typeface="Arial" pitchFamily="34" charset="0"/>
              <a:buChar char="•"/>
            </a:pPr>
            <a:r>
              <a:rPr lang="da-DK" sz="3000" dirty="0" smtClean="0"/>
              <a:t>Enhver tjeneste, der har karakter af bank-, kredit, forsikrings-, individuel pensions-, investerings- eller betalingstjenesteydelse. </a:t>
            </a:r>
            <a:endParaRPr lang="da-DK" sz="3000" dirty="0" smtClean="0"/>
          </a:p>
          <a:p>
            <a:pPr marL="266700" indent="-266700">
              <a:lnSpc>
                <a:spcPct val="80000"/>
              </a:lnSpc>
              <a:buFont typeface="Arial" pitchFamily="34" charset="0"/>
              <a:buChar char="•"/>
            </a:pPr>
            <a:endParaRPr lang="da-DK" dirty="0" smtClean="0"/>
          </a:p>
          <a:p>
            <a:pPr marL="266700" indent="-266700">
              <a:lnSpc>
                <a:spcPct val="80000"/>
              </a:lnSpc>
            </a:pPr>
            <a:r>
              <a:rPr lang="da-DK" sz="3000" b="1" dirty="0" smtClean="0"/>
              <a:t>Fortrydelsesfristen:</a:t>
            </a:r>
          </a:p>
          <a:p>
            <a:pPr marL="266700" indent="-266700">
              <a:lnSpc>
                <a:spcPct val="80000"/>
              </a:lnSpc>
              <a:buFont typeface="Arial" pitchFamily="34" charset="0"/>
              <a:buChar char="•"/>
            </a:pPr>
            <a:r>
              <a:rPr lang="da-DK" sz="3000" b="1" dirty="0" smtClean="0"/>
              <a:t>14 </a:t>
            </a:r>
            <a:r>
              <a:rPr lang="da-DK" sz="3000" b="1" dirty="0" smtClean="0"/>
              <a:t>dage</a:t>
            </a:r>
            <a:r>
              <a:rPr lang="da-DK" sz="3000" dirty="0" smtClean="0"/>
              <a:t> ved fjernsalg af finansielle tjenesteydelser, dog 30 dage ved aftaler om individuel </a:t>
            </a:r>
            <a:r>
              <a:rPr lang="da-DK" sz="3000" dirty="0" smtClean="0"/>
              <a:t>pensions-ordning</a:t>
            </a:r>
            <a:r>
              <a:rPr lang="da-DK" sz="3000" dirty="0" smtClean="0"/>
              <a:t>, FBL § 18, stk. 1. </a:t>
            </a:r>
          </a:p>
          <a:p>
            <a:pPr marL="266700" indent="-266700">
              <a:lnSpc>
                <a:spcPct val="80000"/>
              </a:lnSpc>
              <a:buFont typeface="Arial" pitchFamily="34" charset="0"/>
              <a:buChar char="•"/>
            </a:pPr>
            <a:r>
              <a:rPr lang="da-DK" sz="3000" b="1" dirty="0" smtClean="0"/>
              <a:t>Fristen beregnes </a:t>
            </a:r>
            <a:r>
              <a:rPr lang="da-DK" sz="3000" dirty="0" smtClean="0"/>
              <a:t>fra det seneste af de tidspunkter, som er opregnet i FBL § 18, stk. 2.</a:t>
            </a:r>
          </a:p>
          <a:p>
            <a:pPr>
              <a:lnSpc>
                <a:spcPct val="80000"/>
              </a:lnSpc>
              <a:buFont typeface="Arial" pitchFamily="34" charset="0"/>
              <a:buChar char="•"/>
            </a:pPr>
            <a:endParaRPr lang="da-DK" sz="3200" b="1"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138773"/>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4.2.2 Finansielle tjenesteydelser </a:t>
            </a:r>
          </a:p>
          <a:p>
            <a:pPr algn="ctr"/>
            <a:r>
              <a:rPr lang="da-DK" sz="3200" b="1" dirty="0" smtClean="0">
                <a:solidFill>
                  <a:srgbClr val="7030A0"/>
                </a:solidFill>
                <a:latin typeface="+mj-lt"/>
                <a:cs typeface="Arial" pitchFamily="34" charset="0"/>
              </a:rPr>
              <a:t>Oplysningspligt, FBL § 11, stk. 1, og §§ 13-14</a:t>
            </a:r>
          </a:p>
        </p:txBody>
      </p:sp>
      <p:sp>
        <p:nvSpPr>
          <p:cNvPr id="3" name="Tekstboks 2"/>
          <p:cNvSpPr txBox="1"/>
          <p:nvPr/>
        </p:nvSpPr>
        <p:spPr>
          <a:xfrm>
            <a:off x="467544" y="1340768"/>
            <a:ext cx="8602730" cy="7011150"/>
          </a:xfrm>
          <a:prstGeom prst="rect">
            <a:avLst/>
          </a:prstGeom>
          <a:noFill/>
        </p:spPr>
        <p:txBody>
          <a:bodyPr wrap="square" rtlCol="0">
            <a:spAutoFit/>
          </a:bodyPr>
          <a:lstStyle/>
          <a:p>
            <a:pPr lvl="0" fontAlgn="base"/>
            <a:r>
              <a:rPr lang="da-DK" sz="2400" dirty="0" smtClean="0"/>
              <a:t>Den erhvervsdrivende skal </a:t>
            </a:r>
            <a:r>
              <a:rPr lang="da-DK" sz="2400" b="1" dirty="0" smtClean="0"/>
              <a:t>bl.a. give oplysninger om: </a:t>
            </a:r>
          </a:p>
          <a:p>
            <a:pPr marL="723900" lvl="1" indent="-266700" fontAlgn="base">
              <a:buFont typeface="Arial" pitchFamily="34" charset="0"/>
              <a:buChar char="•"/>
            </a:pPr>
            <a:r>
              <a:rPr lang="da-DK" sz="2400" dirty="0" err="1" smtClean="0"/>
              <a:t>CVR-nummer</a:t>
            </a:r>
            <a:r>
              <a:rPr lang="da-DK" sz="2400" dirty="0" smtClean="0"/>
              <a:t>, eller andet relevant identifikationsnummer.</a:t>
            </a:r>
          </a:p>
          <a:p>
            <a:pPr marL="723900" lvl="1" indent="-266700" fontAlgn="base">
              <a:buFont typeface="Arial" pitchFamily="34" charset="0"/>
              <a:buChar char="•"/>
            </a:pPr>
            <a:r>
              <a:rPr lang="da-DK" sz="2400" dirty="0" smtClean="0"/>
              <a:t>Klageadgang og fremgangsmåden ved klage, herunder </a:t>
            </a:r>
            <a:r>
              <a:rPr lang="da-DK" sz="2400" dirty="0" err="1" smtClean="0"/>
              <a:t>oplys-ning</a:t>
            </a:r>
            <a:r>
              <a:rPr lang="da-DK" sz="2400" dirty="0" smtClean="0"/>
              <a:t> om en fysisk adresse.</a:t>
            </a:r>
          </a:p>
          <a:p>
            <a:pPr marL="723900" lvl="1" indent="-266700" fontAlgn="base">
              <a:buFont typeface="Arial" pitchFamily="34" charset="0"/>
              <a:buChar char="•"/>
            </a:pPr>
            <a:r>
              <a:rPr lang="da-DK" sz="2400" dirty="0" smtClean="0"/>
              <a:t>Fortrydelsesfristens begyndelsestidspunkt , varighed og betingelserne for og fremgangsmåden ved brug af </a:t>
            </a:r>
            <a:r>
              <a:rPr lang="da-DK" sz="2400" dirty="0" err="1" smtClean="0"/>
              <a:t>fortrydel-sesretten</a:t>
            </a:r>
            <a:r>
              <a:rPr lang="da-DK" sz="2400" dirty="0" smtClean="0"/>
              <a:t>.</a:t>
            </a:r>
          </a:p>
          <a:p>
            <a:pPr marL="723900" lvl="1" indent="-266700" fontAlgn="base">
              <a:buFont typeface="Arial" pitchFamily="34" charset="0"/>
              <a:buChar char="•"/>
            </a:pPr>
            <a:r>
              <a:rPr lang="da-DK" sz="2400" dirty="0" smtClean="0"/>
              <a:t>Eventuelle særlige risici ved tjenesteydelsen som følge af ydelsens særlige karakter.</a:t>
            </a:r>
          </a:p>
          <a:p>
            <a:pPr marL="723900" lvl="1" indent="-266700" fontAlgn="base">
              <a:buFont typeface="Arial" pitchFamily="34" charset="0"/>
              <a:buChar char="•"/>
            </a:pPr>
            <a:r>
              <a:rPr lang="da-DK" sz="2400" dirty="0" smtClean="0"/>
              <a:t>En eventuel lovvalgs- eller værnetingsklausul i aftalen.</a:t>
            </a:r>
          </a:p>
          <a:p>
            <a:pPr fontAlgn="base"/>
            <a:r>
              <a:rPr lang="da-DK" sz="2400" dirty="0" smtClean="0"/>
              <a:t>Forbrugeren skal have oplysningerne på papir eller et andet </a:t>
            </a:r>
            <a:r>
              <a:rPr lang="da-DK" sz="2400" b="1" dirty="0" smtClean="0"/>
              <a:t>varigt medie. </a:t>
            </a:r>
          </a:p>
          <a:p>
            <a:pPr fontAlgn="base"/>
            <a:r>
              <a:rPr lang="da-DK" sz="2400" dirty="0" smtClean="0"/>
              <a:t>En manglende overholdelse af pligten, kan straffes med </a:t>
            </a:r>
            <a:r>
              <a:rPr lang="da-DK" sz="2400" b="1" dirty="0" smtClean="0"/>
              <a:t>bøde</a:t>
            </a:r>
            <a:r>
              <a:rPr lang="da-DK" sz="2400" dirty="0" smtClean="0"/>
              <a:t>, jf. FBL § 29.</a:t>
            </a:r>
          </a:p>
          <a:p>
            <a:pPr fontAlgn="base"/>
            <a:endParaRPr lang="da-DK" sz="2600" dirty="0" smtClean="0"/>
          </a:p>
          <a:p>
            <a:pPr marL="266700" lvl="0" indent="-266700" fontAlgn="base"/>
            <a:endParaRPr lang="da-DK" sz="2400" dirty="0" smtClean="0"/>
          </a:p>
          <a:p>
            <a:r>
              <a:rPr lang="da-DK" sz="2400" dirty="0" smtClean="0"/>
              <a:t> </a:t>
            </a:r>
          </a:p>
          <a:p>
            <a:pPr>
              <a:lnSpc>
                <a:spcPct val="80000"/>
              </a:lnSpc>
              <a:buFont typeface="Arial" pitchFamily="34" charset="0"/>
              <a:buChar char="•"/>
            </a:pPr>
            <a:endParaRPr lang="da-DK" sz="3200" b="1"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4.2.2 Finansielle tjenesteydelser</a:t>
            </a:r>
          </a:p>
          <a:p>
            <a:pPr algn="ctr"/>
            <a:r>
              <a:rPr lang="da-DK" sz="3600" b="1" dirty="0" smtClean="0">
                <a:solidFill>
                  <a:srgbClr val="7030A0"/>
                </a:solidFill>
                <a:latin typeface="+mj-lt"/>
                <a:cs typeface="Arial" pitchFamily="34" charset="0"/>
              </a:rPr>
              <a:t>Fremgangsmåde ved fortrydelse</a:t>
            </a:r>
          </a:p>
        </p:txBody>
      </p:sp>
      <p:sp>
        <p:nvSpPr>
          <p:cNvPr id="3" name="Tekstboks 2"/>
          <p:cNvSpPr txBox="1"/>
          <p:nvPr/>
        </p:nvSpPr>
        <p:spPr>
          <a:xfrm>
            <a:off x="467544" y="1340768"/>
            <a:ext cx="8602730" cy="3046988"/>
          </a:xfrm>
          <a:prstGeom prst="rect">
            <a:avLst/>
          </a:prstGeom>
          <a:noFill/>
        </p:spPr>
        <p:txBody>
          <a:bodyPr wrap="square" rtlCol="0">
            <a:spAutoFit/>
          </a:bodyPr>
          <a:lstStyle/>
          <a:p>
            <a:pPr marL="266700" indent="-266700">
              <a:buFont typeface="Arial" pitchFamily="34" charset="0"/>
              <a:buChar char="•"/>
            </a:pPr>
            <a:r>
              <a:rPr lang="da-DK" sz="3200" b="1" dirty="0" smtClean="0"/>
              <a:t>Underrette</a:t>
            </a:r>
            <a:r>
              <a:rPr lang="da-DK" sz="3200" dirty="0" smtClean="0"/>
              <a:t> </a:t>
            </a:r>
            <a:r>
              <a:rPr lang="da-DK" sz="3200" dirty="0" smtClean="0"/>
              <a:t>den erhvervsdrivende om at forbrugeren vil bruge fortrydelsesretten. Underretning skal være afsendt inden udløb af </a:t>
            </a:r>
            <a:r>
              <a:rPr lang="da-DK" sz="3200" dirty="0" smtClean="0"/>
              <a:t>fortrydelsesfristen, </a:t>
            </a:r>
            <a:r>
              <a:rPr lang="da-DK" sz="3200" dirty="0" smtClean="0"/>
              <a:t>jf. FBL § 19, stk. 1.</a:t>
            </a:r>
          </a:p>
          <a:p>
            <a:pPr marL="266700" indent="-266700">
              <a:buFont typeface="Arial" pitchFamily="34" charset="0"/>
              <a:buChar char="•"/>
            </a:pPr>
            <a:r>
              <a:rPr lang="da-DK" sz="3200" dirty="0" smtClean="0"/>
              <a:t>Meddelelsen om forbrugerens fortrydelse, skal </a:t>
            </a:r>
            <a:r>
              <a:rPr lang="da-DK" sz="3200" dirty="0" smtClean="0"/>
              <a:t>være på </a:t>
            </a:r>
            <a:r>
              <a:rPr lang="da-DK" sz="3200" b="1" dirty="0" smtClean="0"/>
              <a:t>papir eller andet varigt </a:t>
            </a:r>
            <a:r>
              <a:rPr lang="da-DK" sz="3200" b="1" dirty="0" smtClean="0"/>
              <a:t>medium.</a:t>
            </a:r>
            <a:endParaRPr lang="da-DK" sz="3200" b="1"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4.2.2 Finansielle tjenesteydelser</a:t>
            </a:r>
          </a:p>
          <a:p>
            <a:pPr algn="ctr"/>
            <a:r>
              <a:rPr lang="da-DK" sz="3600" b="1" dirty="0" smtClean="0">
                <a:solidFill>
                  <a:srgbClr val="7030A0"/>
                </a:solidFill>
                <a:latin typeface="+mj-lt"/>
                <a:cs typeface="Arial" pitchFamily="34" charset="0"/>
              </a:rPr>
              <a:t>Retsvirkning af fortrydelse</a:t>
            </a:r>
          </a:p>
        </p:txBody>
      </p:sp>
      <p:sp>
        <p:nvSpPr>
          <p:cNvPr id="3" name="Tekstboks 2"/>
          <p:cNvSpPr txBox="1"/>
          <p:nvPr/>
        </p:nvSpPr>
        <p:spPr>
          <a:xfrm>
            <a:off x="467544" y="1340768"/>
            <a:ext cx="8602730" cy="4870564"/>
          </a:xfrm>
          <a:prstGeom prst="rect">
            <a:avLst/>
          </a:prstGeom>
          <a:noFill/>
        </p:spPr>
        <p:txBody>
          <a:bodyPr wrap="square" rtlCol="0">
            <a:spAutoFit/>
          </a:bodyPr>
          <a:lstStyle/>
          <a:p>
            <a:pPr marL="266700" indent="-266700"/>
            <a:r>
              <a:rPr lang="da-DK" sz="2500" dirty="0" smtClean="0"/>
              <a:t>Aftalen </a:t>
            </a:r>
            <a:r>
              <a:rPr lang="da-DK" sz="2500" b="1" dirty="0" smtClean="0"/>
              <a:t>ophæves</a:t>
            </a:r>
            <a:r>
              <a:rPr lang="da-DK" sz="2500" dirty="0" smtClean="0"/>
              <a:t> </a:t>
            </a:r>
            <a:r>
              <a:rPr lang="da-DK" sz="2500" dirty="0" smtClean="0"/>
              <a:t>og h</a:t>
            </a:r>
            <a:r>
              <a:rPr lang="da-DK" sz="2500" dirty="0" smtClean="0"/>
              <a:t>ver </a:t>
            </a:r>
            <a:r>
              <a:rPr lang="da-DK" sz="2500" dirty="0" smtClean="0"/>
              <a:t>part </a:t>
            </a:r>
            <a:r>
              <a:rPr lang="da-DK" sz="2500" b="1" dirty="0" smtClean="0"/>
              <a:t>tilbageleverer</a:t>
            </a:r>
            <a:r>
              <a:rPr lang="da-DK" sz="2500" dirty="0" smtClean="0"/>
              <a:t> </a:t>
            </a:r>
            <a:r>
              <a:rPr lang="da-DK" sz="2500" dirty="0" smtClean="0"/>
              <a:t>ydelse/modydelse:</a:t>
            </a:r>
          </a:p>
          <a:p>
            <a:pPr marL="266700" indent="-266700"/>
            <a:endParaRPr lang="da-DK" sz="1050" dirty="0" smtClean="0"/>
          </a:p>
          <a:p>
            <a:pPr marL="266700" indent="-266700">
              <a:buFont typeface="Arial" pitchFamily="34" charset="0"/>
              <a:buChar char="•"/>
            </a:pPr>
            <a:r>
              <a:rPr lang="da-DK" sz="2500" dirty="0" smtClean="0"/>
              <a:t>F</a:t>
            </a:r>
            <a:r>
              <a:rPr lang="da-DK" sz="2500" dirty="0" smtClean="0"/>
              <a:t>orbrugeren </a:t>
            </a:r>
            <a:r>
              <a:rPr lang="da-DK" sz="2500" dirty="0" smtClean="0"/>
              <a:t>kan i nogle </a:t>
            </a:r>
            <a:r>
              <a:rPr lang="da-DK" sz="2500" dirty="0" smtClean="0"/>
              <a:t>tilfælde </a:t>
            </a:r>
            <a:r>
              <a:rPr lang="da-DK" sz="2500" dirty="0" smtClean="0"/>
              <a:t>pålægges at skulle betale for den del af ydelsen, som </a:t>
            </a:r>
            <a:r>
              <a:rPr lang="da-DK" sz="2500" dirty="0" smtClean="0"/>
              <a:t>allerede </a:t>
            </a:r>
            <a:r>
              <a:rPr lang="da-DK" sz="2500" dirty="0" smtClean="0"/>
              <a:t>er leveret, hvis aftalen er </a:t>
            </a:r>
            <a:r>
              <a:rPr lang="da-DK" sz="2500" dirty="0" err="1" smtClean="0"/>
              <a:t>på-begyndt</a:t>
            </a:r>
            <a:r>
              <a:rPr lang="da-DK" sz="2500" dirty="0" smtClean="0"/>
              <a:t> </a:t>
            </a:r>
            <a:r>
              <a:rPr lang="da-DK" sz="2500" dirty="0" smtClean="0"/>
              <a:t>på forbrugerens </a:t>
            </a:r>
            <a:r>
              <a:rPr lang="da-DK" sz="2500" dirty="0" smtClean="0"/>
              <a:t>anmodning </a:t>
            </a:r>
            <a:r>
              <a:rPr lang="da-DK" sz="2500" dirty="0" smtClean="0"/>
              <a:t>inden </a:t>
            </a:r>
            <a:r>
              <a:rPr lang="da-DK" sz="2500" dirty="0" smtClean="0"/>
              <a:t>fortrydelsesfristens </a:t>
            </a:r>
            <a:r>
              <a:rPr lang="da-DK" sz="2500" dirty="0" smtClean="0"/>
              <a:t>udløb. Jf. FBL § 22, stk. 1, nr. 1.</a:t>
            </a:r>
          </a:p>
          <a:p>
            <a:pPr marL="266700" indent="-266700">
              <a:buFont typeface="Arial" pitchFamily="34" charset="0"/>
              <a:buChar char="•"/>
            </a:pPr>
            <a:r>
              <a:rPr lang="da-DK" sz="2500" dirty="0" smtClean="0"/>
              <a:t>Den erhvervsdrivendes </a:t>
            </a:r>
            <a:r>
              <a:rPr lang="da-DK" sz="2500" b="1" dirty="0" smtClean="0"/>
              <a:t>omkostninger</a:t>
            </a:r>
            <a:r>
              <a:rPr lang="da-DK" sz="2500" dirty="0" smtClean="0"/>
              <a:t> til fx tinglysning i </a:t>
            </a:r>
            <a:r>
              <a:rPr lang="da-DK" sz="2500" dirty="0" err="1" smtClean="0"/>
              <a:t>anled-ning</a:t>
            </a:r>
            <a:r>
              <a:rPr lang="da-DK" sz="2500" dirty="0" smtClean="0"/>
              <a:t> </a:t>
            </a:r>
            <a:r>
              <a:rPr lang="da-DK" sz="2500" dirty="0" smtClean="0"/>
              <a:t>af den senere fortrudte aftale, jf. FBL. § 22, stk. 1.</a:t>
            </a:r>
          </a:p>
          <a:p>
            <a:pPr marL="266700" indent="-266700" fontAlgn="base">
              <a:buFont typeface="Arial" pitchFamily="34" charset="0"/>
              <a:buChar char="•"/>
            </a:pPr>
            <a:r>
              <a:rPr lang="da-DK" sz="2500" dirty="0" smtClean="0"/>
              <a:t>Hvis forbrugeren har betalt helt eller delvis for ydelsen, skal der ske </a:t>
            </a:r>
            <a:r>
              <a:rPr lang="da-DK" sz="2500" b="1" dirty="0" smtClean="0"/>
              <a:t>tilbagebetaling </a:t>
            </a:r>
            <a:r>
              <a:rPr lang="da-DK" sz="2500" dirty="0" smtClean="0"/>
              <a:t>snarest muligt og inden 30 dage, og </a:t>
            </a:r>
            <a:r>
              <a:rPr lang="da-DK" sz="2500" dirty="0" smtClean="0"/>
              <a:t>forbrugeren </a:t>
            </a:r>
            <a:r>
              <a:rPr lang="da-DK" sz="2500" dirty="0" smtClean="0"/>
              <a:t>skal samtidig tilbagelevere ethvert beløb eller formuegode, som forbrugeren måtte have modtaget fra den erhvervsdrivende, FBL § 22, stk. 3 og 4.</a:t>
            </a:r>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5. Urimelige forbrugeraftaler</a:t>
            </a:r>
          </a:p>
        </p:txBody>
      </p:sp>
      <p:sp>
        <p:nvSpPr>
          <p:cNvPr id="3" name="Tekstboks 2"/>
          <p:cNvSpPr txBox="1"/>
          <p:nvPr/>
        </p:nvSpPr>
        <p:spPr>
          <a:xfrm>
            <a:off x="467544" y="1340768"/>
            <a:ext cx="8602730" cy="5189113"/>
          </a:xfrm>
          <a:prstGeom prst="rect">
            <a:avLst/>
          </a:prstGeom>
          <a:noFill/>
        </p:spPr>
        <p:txBody>
          <a:bodyPr wrap="square" rtlCol="0">
            <a:spAutoFit/>
          </a:bodyPr>
          <a:lstStyle/>
          <a:p>
            <a:pPr marL="266700" indent="-266700">
              <a:buFont typeface="Arial" pitchFamily="34" charset="0"/>
              <a:buChar char="•"/>
            </a:pPr>
            <a:r>
              <a:rPr lang="da-DK" sz="2400" dirty="0" smtClean="0"/>
              <a:t>En forbruger kan opsige en aftale om løbende levering af varer eller tjenesteydelser med </a:t>
            </a:r>
            <a:r>
              <a:rPr lang="da-DK" sz="2400" b="1" dirty="0" smtClean="0"/>
              <a:t>1 måneds varsel</a:t>
            </a:r>
            <a:r>
              <a:rPr lang="da-DK" sz="2400" dirty="0" smtClean="0"/>
              <a:t> til udgangen af en måned, når der er gået 5 måneder efter aftalens indgåelse, jf. FBL § 25, stk. 1, fx abonnementslignende aftaler.</a:t>
            </a:r>
          </a:p>
          <a:p>
            <a:pPr marL="266700" indent="-266700">
              <a:buFont typeface="Arial" pitchFamily="34" charset="0"/>
              <a:buChar char="•"/>
            </a:pPr>
            <a:r>
              <a:rPr lang="da-DK" sz="2400" dirty="0" smtClean="0"/>
              <a:t>Forbrugere der indgår aftaler af økonomisk værdi på </a:t>
            </a:r>
            <a:r>
              <a:rPr lang="da-DK" sz="2400" b="1" dirty="0" smtClean="0"/>
              <a:t>over 20.000 kr. årligt</a:t>
            </a:r>
            <a:r>
              <a:rPr lang="da-DK" sz="2400" dirty="0" smtClean="0"/>
              <a:t>, og hvor aftalen er forbundet med en betydelig </a:t>
            </a:r>
            <a:r>
              <a:rPr lang="da-DK" sz="2400" dirty="0" err="1" smtClean="0"/>
              <a:t>værdifor-ringelse</a:t>
            </a:r>
            <a:r>
              <a:rPr lang="da-DK" sz="2400" dirty="0" smtClean="0"/>
              <a:t> eller betydelige startomkostninger for den </a:t>
            </a:r>
            <a:r>
              <a:rPr lang="da-DK" sz="2400" dirty="0" err="1" smtClean="0"/>
              <a:t>erhvervsdri-vende</a:t>
            </a:r>
            <a:r>
              <a:rPr lang="da-DK" sz="2400" dirty="0" smtClean="0"/>
              <a:t>, kan maksimalt bindes for en periode på </a:t>
            </a:r>
            <a:r>
              <a:rPr lang="da-DK" sz="2400" b="1" dirty="0" smtClean="0"/>
              <a:t>12-13 måneder</a:t>
            </a:r>
            <a:r>
              <a:rPr lang="da-DK" sz="2400" dirty="0" smtClean="0"/>
              <a:t>, jf. FBL § 25, stk. 4. </a:t>
            </a:r>
          </a:p>
          <a:p>
            <a:pPr marL="266700" indent="-266700">
              <a:lnSpc>
                <a:spcPct val="80000"/>
              </a:lnSpc>
            </a:pPr>
            <a:r>
              <a:rPr lang="da-DK" sz="2400" b="1" dirty="0" smtClean="0"/>
              <a:t>AFTL §§ 38a – 38 d – særligt kapitel om forbrugeraftaler:</a:t>
            </a:r>
          </a:p>
          <a:p>
            <a:pPr marL="266700" indent="-266700">
              <a:buFont typeface="Arial" pitchFamily="34" charset="0"/>
              <a:buChar char="•"/>
            </a:pPr>
            <a:r>
              <a:rPr lang="da-DK" sz="2400" dirty="0" smtClean="0"/>
              <a:t>Ved tvivl om indholdet af en forbrugeraftale, tolkes aftalen til </a:t>
            </a:r>
            <a:r>
              <a:rPr lang="da-DK" sz="2400" dirty="0" err="1" smtClean="0"/>
              <a:t>for-del</a:t>
            </a:r>
            <a:r>
              <a:rPr lang="da-DK" sz="2400" dirty="0" smtClean="0"/>
              <a:t> for forbrugeren.</a:t>
            </a:r>
          </a:p>
          <a:p>
            <a:pPr marL="266700" indent="-266700">
              <a:buFont typeface="Arial" pitchFamily="34" charset="0"/>
              <a:buChar char="•"/>
            </a:pPr>
            <a:r>
              <a:rPr lang="da-DK" sz="2400" dirty="0" smtClean="0"/>
              <a:t>Aftaler skal være udarbejdet på en klar og tydelig måde.</a:t>
            </a:r>
          </a:p>
          <a:p>
            <a:pPr marL="266700" indent="-266700">
              <a:buFont typeface="Arial" pitchFamily="34" charset="0"/>
              <a:buChar char="•"/>
            </a:pPr>
            <a:r>
              <a:rPr lang="da-DK" sz="2400" dirty="0" smtClean="0"/>
              <a:t>AFTL § 36 – redelig handlemåde.</a:t>
            </a:r>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5. Urimelige forbrugeraftaler</a:t>
            </a:r>
          </a:p>
        </p:txBody>
      </p:sp>
      <p:sp>
        <p:nvSpPr>
          <p:cNvPr id="3" name="Tekstboks 2"/>
          <p:cNvSpPr txBox="1"/>
          <p:nvPr/>
        </p:nvSpPr>
        <p:spPr>
          <a:xfrm>
            <a:off x="467544" y="1340768"/>
            <a:ext cx="8602730" cy="4758226"/>
          </a:xfrm>
          <a:prstGeom prst="rect">
            <a:avLst/>
          </a:prstGeom>
          <a:noFill/>
        </p:spPr>
        <p:txBody>
          <a:bodyPr wrap="square" rtlCol="0">
            <a:spAutoFit/>
          </a:bodyPr>
          <a:lstStyle/>
          <a:p>
            <a:pPr marL="266700" indent="-266700">
              <a:lnSpc>
                <a:spcPct val="80000"/>
              </a:lnSpc>
            </a:pPr>
            <a:r>
              <a:rPr lang="da-DK" sz="3200" b="1" dirty="0" smtClean="0"/>
              <a:t>AFTL </a:t>
            </a:r>
            <a:r>
              <a:rPr lang="da-DK" sz="3200" b="1" dirty="0" smtClean="0"/>
              <a:t>§§ 38a – 38 </a:t>
            </a:r>
            <a:r>
              <a:rPr lang="da-DK" sz="3200" b="1" dirty="0" smtClean="0"/>
              <a:t>d: Særligt </a:t>
            </a:r>
            <a:r>
              <a:rPr lang="da-DK" sz="3200" b="1" dirty="0" smtClean="0"/>
              <a:t>kapitel om forbrugeraftaler</a:t>
            </a:r>
            <a:r>
              <a:rPr lang="da-DK" sz="3200" b="1" dirty="0" smtClean="0"/>
              <a:t>:</a:t>
            </a:r>
            <a:endParaRPr lang="da-DK" sz="3200" b="1" dirty="0" smtClean="0"/>
          </a:p>
          <a:p>
            <a:pPr marL="266700" indent="-266700">
              <a:buFont typeface="Arial" pitchFamily="34" charset="0"/>
              <a:buChar char="•"/>
            </a:pPr>
            <a:r>
              <a:rPr lang="da-DK" sz="3000" dirty="0" smtClean="0"/>
              <a:t>Ved tvivl om indholdet af en forbrugeraftale, tolkes aftalen til </a:t>
            </a:r>
            <a:r>
              <a:rPr lang="da-DK" sz="3000" dirty="0" smtClean="0"/>
              <a:t>fordel </a:t>
            </a:r>
            <a:r>
              <a:rPr lang="da-DK" sz="3000" dirty="0" smtClean="0"/>
              <a:t>for </a:t>
            </a:r>
            <a:r>
              <a:rPr lang="da-DK" sz="3000" dirty="0" smtClean="0"/>
              <a:t>forbrugeren, jf. FBL § 38b, stk. 1.</a:t>
            </a:r>
            <a:endParaRPr lang="da-DK" sz="3000" dirty="0" smtClean="0"/>
          </a:p>
          <a:p>
            <a:pPr marL="266700" indent="-266700">
              <a:buFont typeface="Arial" pitchFamily="34" charset="0"/>
              <a:buChar char="•"/>
            </a:pPr>
            <a:r>
              <a:rPr lang="da-DK" sz="3000" dirty="0" smtClean="0"/>
              <a:t>Aftaler skal være udarbejdet på en klar og tydelig </a:t>
            </a:r>
            <a:r>
              <a:rPr lang="da-DK" sz="3000" dirty="0" smtClean="0"/>
              <a:t>måde</a:t>
            </a:r>
            <a:r>
              <a:rPr lang="da-DK" sz="3000" dirty="0" smtClean="0"/>
              <a:t>, jf. FBL § 38b, stk. 2.</a:t>
            </a:r>
          </a:p>
          <a:p>
            <a:pPr marL="266700" indent="-266700">
              <a:buFont typeface="Arial" pitchFamily="34" charset="0"/>
              <a:buChar char="•"/>
            </a:pPr>
            <a:endParaRPr lang="da-DK" sz="1200" dirty="0" smtClean="0"/>
          </a:p>
          <a:p>
            <a:pPr marL="266700" indent="-266700"/>
            <a:r>
              <a:rPr lang="da-DK" sz="3000" b="1" dirty="0" smtClean="0"/>
              <a:t>Generelle </a:t>
            </a:r>
            <a:r>
              <a:rPr lang="da-DK" sz="3000" b="1" dirty="0" err="1" smtClean="0"/>
              <a:t>betragtninger-</a:t>
            </a:r>
            <a:r>
              <a:rPr lang="da-DK" sz="3000" b="1" dirty="0" smtClean="0"/>
              <a:t> </a:t>
            </a:r>
            <a:r>
              <a:rPr lang="da-DK" sz="3000" dirty="0" smtClean="0"/>
              <a:t>vurdering:</a:t>
            </a:r>
          </a:p>
          <a:p>
            <a:pPr marL="266700" indent="-266700">
              <a:buFont typeface="Arial" pitchFamily="34" charset="0"/>
              <a:buChar char="•"/>
            </a:pPr>
            <a:r>
              <a:rPr lang="da-DK" sz="3000" dirty="0" smtClean="0"/>
              <a:t>Stridende mod hæderlig forretningsskik, jf. § 38c, stk. 1. </a:t>
            </a:r>
            <a:endParaRPr lang="da-DK" sz="3000" dirty="0" smtClean="0"/>
          </a:p>
          <a:p>
            <a:pPr marL="266700" indent="-266700">
              <a:buFont typeface="Arial" pitchFamily="34" charset="0"/>
              <a:buChar char="•"/>
            </a:pPr>
            <a:r>
              <a:rPr lang="da-DK" sz="3000" dirty="0" smtClean="0"/>
              <a:t>R</a:t>
            </a:r>
            <a:r>
              <a:rPr lang="da-DK" sz="3000" dirty="0" smtClean="0"/>
              <a:t>edelig </a:t>
            </a:r>
            <a:r>
              <a:rPr lang="da-DK" sz="3000" dirty="0" smtClean="0"/>
              <a:t>handlemåde.</a:t>
            </a:r>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6. Lovvalg og værneting i forbrugeraftaler</a:t>
            </a:r>
          </a:p>
        </p:txBody>
      </p:sp>
      <p:sp>
        <p:nvSpPr>
          <p:cNvPr id="3" name="Tekstboks 2"/>
          <p:cNvSpPr txBox="1"/>
          <p:nvPr/>
        </p:nvSpPr>
        <p:spPr>
          <a:xfrm>
            <a:off x="467544" y="1340768"/>
            <a:ext cx="8602730" cy="4819781"/>
          </a:xfrm>
          <a:prstGeom prst="rect">
            <a:avLst/>
          </a:prstGeom>
          <a:noFill/>
        </p:spPr>
        <p:txBody>
          <a:bodyPr wrap="square" rtlCol="0">
            <a:spAutoFit/>
          </a:bodyPr>
          <a:lstStyle/>
          <a:p>
            <a:pPr>
              <a:lnSpc>
                <a:spcPct val="80000"/>
              </a:lnSpc>
            </a:pPr>
            <a:endParaRPr lang="da-DK" sz="3200" b="1" dirty="0" smtClean="0"/>
          </a:p>
          <a:p>
            <a:pPr>
              <a:lnSpc>
                <a:spcPct val="80000"/>
              </a:lnSpc>
            </a:pPr>
            <a:r>
              <a:rPr lang="da-DK" sz="3200" b="1" dirty="0" smtClean="0"/>
              <a:t>Værneting: </a:t>
            </a:r>
            <a:r>
              <a:rPr lang="da-DK" sz="3200" dirty="0" smtClean="0"/>
              <a:t>Hvor skal sagen føres?</a:t>
            </a:r>
          </a:p>
          <a:p>
            <a:pPr>
              <a:lnSpc>
                <a:spcPct val="80000"/>
              </a:lnSpc>
            </a:pPr>
            <a:endParaRPr lang="da-DK" sz="3200" b="1" dirty="0" smtClean="0"/>
          </a:p>
          <a:p>
            <a:pPr>
              <a:lnSpc>
                <a:spcPct val="80000"/>
              </a:lnSpc>
            </a:pPr>
            <a:r>
              <a:rPr lang="da-DK" sz="3200" b="1" dirty="0" smtClean="0"/>
              <a:t>Lovvalg: </a:t>
            </a:r>
            <a:r>
              <a:rPr lang="da-DK" sz="3200" dirty="0" smtClean="0"/>
              <a:t>Efter hvilke regler skal sagen afgøres?</a:t>
            </a:r>
          </a:p>
          <a:p>
            <a:pPr>
              <a:lnSpc>
                <a:spcPct val="80000"/>
              </a:lnSpc>
            </a:pPr>
            <a:endParaRPr lang="da-DK" sz="3200" dirty="0" smtClean="0"/>
          </a:p>
          <a:p>
            <a:pPr>
              <a:lnSpc>
                <a:spcPct val="80000"/>
              </a:lnSpc>
            </a:pPr>
            <a:r>
              <a:rPr lang="da-DK" sz="3200" b="1" dirty="0" smtClean="0"/>
              <a:t>Forskellige regler - Er </a:t>
            </a:r>
            <a:r>
              <a:rPr lang="da-DK" sz="3200" b="1" dirty="0" smtClean="0"/>
              <a:t>der tale om en sag mod:</a:t>
            </a:r>
          </a:p>
          <a:p>
            <a:pPr marL="266700" indent="-266700">
              <a:lnSpc>
                <a:spcPct val="80000"/>
              </a:lnSpc>
              <a:buFont typeface="Arial" pitchFamily="34" charset="0"/>
              <a:buChar char="•"/>
            </a:pPr>
            <a:r>
              <a:rPr lang="da-DK" sz="3200" dirty="0" smtClean="0"/>
              <a:t>En dansk erhvervsdrivende eller </a:t>
            </a:r>
          </a:p>
          <a:p>
            <a:pPr marL="266700" indent="-266700">
              <a:lnSpc>
                <a:spcPct val="80000"/>
              </a:lnSpc>
              <a:buFont typeface="Arial" pitchFamily="34" charset="0"/>
              <a:buChar char="•"/>
            </a:pPr>
            <a:r>
              <a:rPr lang="da-DK" sz="3200" dirty="0" smtClean="0"/>
              <a:t>En erhvervsdrivende hjemmehørende i EU/EFTA eller</a:t>
            </a:r>
          </a:p>
          <a:p>
            <a:pPr marL="266700" indent="-266700">
              <a:lnSpc>
                <a:spcPct val="80000"/>
              </a:lnSpc>
              <a:buFont typeface="Arial" pitchFamily="34" charset="0"/>
              <a:buChar char="•"/>
            </a:pPr>
            <a:r>
              <a:rPr lang="da-DK" sz="3200" dirty="0" smtClean="0"/>
              <a:t>En erhvervsdrivende hjemmehørende uden for EU/EFTA</a:t>
            </a:r>
          </a:p>
          <a:p>
            <a:pPr>
              <a:lnSpc>
                <a:spcPct val="80000"/>
              </a:lnSpc>
            </a:pPr>
            <a:endParaRPr lang="da-DK" sz="32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6. Lovvalg og værneting i forbrugeraftaler</a:t>
            </a:r>
          </a:p>
          <a:p>
            <a:pPr algn="ctr"/>
            <a:r>
              <a:rPr lang="da-DK" sz="3600" b="1" dirty="0" smtClean="0">
                <a:solidFill>
                  <a:srgbClr val="7030A0"/>
                </a:solidFill>
                <a:latin typeface="+mj-lt"/>
                <a:cs typeface="Arial" pitchFamily="34" charset="0"/>
              </a:rPr>
              <a:t>Sag mod dansk erhvervsdrivende</a:t>
            </a:r>
          </a:p>
        </p:txBody>
      </p:sp>
      <p:sp>
        <p:nvSpPr>
          <p:cNvPr id="3" name="Tekstboks 2"/>
          <p:cNvSpPr txBox="1"/>
          <p:nvPr/>
        </p:nvSpPr>
        <p:spPr>
          <a:xfrm>
            <a:off x="467544" y="1340768"/>
            <a:ext cx="8602730" cy="4672048"/>
          </a:xfrm>
          <a:prstGeom prst="rect">
            <a:avLst/>
          </a:prstGeom>
          <a:noFill/>
        </p:spPr>
        <p:txBody>
          <a:bodyPr wrap="square" rtlCol="0">
            <a:spAutoFit/>
          </a:bodyPr>
          <a:lstStyle/>
          <a:p>
            <a:pPr>
              <a:lnSpc>
                <a:spcPct val="80000"/>
              </a:lnSpc>
            </a:pPr>
            <a:r>
              <a:rPr lang="da-DK" sz="3200" b="1" dirty="0" smtClean="0"/>
              <a:t>Lovvalg:</a:t>
            </a:r>
            <a:r>
              <a:rPr lang="da-DK" sz="3200" dirty="0" smtClean="0"/>
              <a:t> Forbrugeraftaleloven</a:t>
            </a:r>
          </a:p>
          <a:p>
            <a:pPr>
              <a:lnSpc>
                <a:spcPct val="80000"/>
              </a:lnSpc>
            </a:pPr>
            <a:endParaRPr lang="da-DK" sz="3200" dirty="0" smtClean="0"/>
          </a:p>
          <a:p>
            <a:pPr>
              <a:lnSpc>
                <a:spcPct val="80000"/>
              </a:lnSpc>
            </a:pPr>
            <a:r>
              <a:rPr lang="da-DK" sz="3200" b="1" dirty="0" smtClean="0"/>
              <a:t>Værneting:</a:t>
            </a:r>
            <a:r>
              <a:rPr lang="da-DK" sz="3200" dirty="0" smtClean="0"/>
              <a:t> Retssager anlægges som </a:t>
            </a:r>
            <a:r>
              <a:rPr lang="da-DK" sz="3200" b="1" dirty="0" smtClean="0"/>
              <a:t>hovedregel</a:t>
            </a:r>
            <a:r>
              <a:rPr lang="da-DK" sz="3200" dirty="0" smtClean="0"/>
              <a:t> ved sagsøgtes hjemting</a:t>
            </a:r>
            <a:r>
              <a:rPr lang="da-DK" sz="3200" dirty="0" smtClean="0"/>
              <a:t>:</a:t>
            </a:r>
          </a:p>
          <a:p>
            <a:pPr>
              <a:lnSpc>
                <a:spcPct val="80000"/>
              </a:lnSpc>
            </a:pPr>
            <a:endParaRPr lang="da-DK" sz="1000" dirty="0" smtClean="0"/>
          </a:p>
          <a:p>
            <a:pPr marL="901700" lvl="1" indent="-279400">
              <a:lnSpc>
                <a:spcPct val="80000"/>
              </a:lnSpc>
              <a:buFont typeface="Arial" pitchFamily="34" charset="0"/>
              <a:buChar char="•"/>
            </a:pPr>
            <a:r>
              <a:rPr lang="da-DK" sz="2800" b="1" dirty="0" smtClean="0"/>
              <a:t>Undtagelse, RPL § 244:</a:t>
            </a:r>
          </a:p>
          <a:p>
            <a:pPr marL="901700" indent="-279400">
              <a:lnSpc>
                <a:spcPct val="80000"/>
              </a:lnSpc>
            </a:pPr>
            <a:r>
              <a:rPr lang="da-DK" sz="2800" dirty="0" smtClean="0"/>
              <a:t>	I en sag hvor forbrugeren anlægger en sag 	mod en erhvervsdrivende(sagsøgte), kan sagen i stedet anlægges ved forbrugerens eget hjemting.</a:t>
            </a:r>
          </a:p>
          <a:p>
            <a:pPr>
              <a:lnSpc>
                <a:spcPct val="80000"/>
              </a:lnSpc>
            </a:pPr>
            <a:endParaRPr lang="da-DK" sz="1000" dirty="0" smtClean="0"/>
          </a:p>
          <a:p>
            <a:pPr>
              <a:lnSpc>
                <a:spcPct val="80000"/>
              </a:lnSpc>
            </a:pPr>
            <a:r>
              <a:rPr lang="da-DK" sz="2800" dirty="0" smtClean="0"/>
              <a:t>En forudgående </a:t>
            </a:r>
            <a:r>
              <a:rPr lang="da-DK" sz="2800" b="1" dirty="0" smtClean="0"/>
              <a:t>værnetingsaftale</a:t>
            </a:r>
            <a:r>
              <a:rPr lang="da-DK" sz="2800" dirty="0" smtClean="0"/>
              <a:t>, der måtte bestemme noget andet, er ikke bindende for forbrugeren.</a:t>
            </a:r>
          </a:p>
          <a:p>
            <a:pPr>
              <a:lnSpc>
                <a:spcPct val="80000"/>
              </a:lnSpc>
            </a:pPr>
            <a:r>
              <a:rPr lang="da-DK" sz="2800" dirty="0" smtClean="0"/>
              <a:t>Den erhvervsdrivende må ”rejse” til forbrugerens </a:t>
            </a:r>
            <a:r>
              <a:rPr lang="da-DK" sz="2800" dirty="0" smtClean="0"/>
              <a:t>værneting </a:t>
            </a:r>
            <a:r>
              <a:rPr lang="da-DK" sz="2800" dirty="0" smtClean="0"/>
              <a:t>ved sagsanlæg.</a:t>
            </a:r>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1. Forbrugeraftaleloven (FBL)</a:t>
            </a:r>
          </a:p>
        </p:txBody>
      </p:sp>
      <p:sp>
        <p:nvSpPr>
          <p:cNvPr id="3" name="Tekstboks 2"/>
          <p:cNvSpPr txBox="1"/>
          <p:nvPr/>
        </p:nvSpPr>
        <p:spPr>
          <a:xfrm>
            <a:off x="467544" y="1340768"/>
            <a:ext cx="8602730" cy="4832092"/>
          </a:xfrm>
          <a:prstGeom prst="rect">
            <a:avLst/>
          </a:prstGeom>
          <a:noFill/>
        </p:spPr>
        <p:txBody>
          <a:bodyPr wrap="square" rtlCol="0">
            <a:spAutoFit/>
          </a:bodyPr>
          <a:lstStyle/>
          <a:p>
            <a:r>
              <a:rPr lang="da-DK" sz="2800" b="1" dirty="0" smtClean="0">
                <a:cs typeface="Arial" pitchFamily="34" charset="0"/>
              </a:rPr>
              <a:t>Lovens formål: </a:t>
            </a:r>
            <a:endParaRPr lang="da-DK" sz="2800" dirty="0" smtClean="0">
              <a:cs typeface="Arial" pitchFamily="34" charset="0"/>
            </a:endParaRPr>
          </a:p>
          <a:p>
            <a:pPr marL="266700" indent="-266700">
              <a:buFont typeface="Arial" pitchFamily="34" charset="0"/>
              <a:buChar char="•"/>
            </a:pPr>
            <a:r>
              <a:rPr lang="da-DK" sz="2800" dirty="0" smtClean="0">
                <a:cs typeface="Arial" pitchFamily="34" charset="0"/>
              </a:rPr>
              <a:t>Beskyttelsespræceptiv – loven kan ikke fraviges til skade for forbrugeren, FBL § </a:t>
            </a:r>
            <a:r>
              <a:rPr lang="da-DK" sz="2800" dirty="0" smtClean="0">
                <a:cs typeface="Arial" pitchFamily="34" charset="0"/>
              </a:rPr>
              <a:t>28.</a:t>
            </a:r>
            <a:endParaRPr lang="da-DK" sz="2800" dirty="0" smtClean="0">
              <a:cs typeface="Arial" pitchFamily="34" charset="0"/>
            </a:endParaRPr>
          </a:p>
          <a:p>
            <a:pPr marL="266700" indent="-266700"/>
            <a:r>
              <a:rPr lang="da-DK" sz="2800" b="1" dirty="0" smtClean="0">
                <a:cs typeface="Arial" pitchFamily="34" charset="0"/>
              </a:rPr>
              <a:t>Forbrugeraftale:</a:t>
            </a:r>
            <a:r>
              <a:rPr lang="da-DK" sz="2800" dirty="0" smtClean="0">
                <a:cs typeface="Arial" pitchFamily="34" charset="0"/>
              </a:rPr>
              <a:t> </a:t>
            </a:r>
            <a:r>
              <a:rPr lang="da-DK" sz="2800" dirty="0" smtClean="0"/>
              <a:t>Indgås </a:t>
            </a:r>
            <a:r>
              <a:rPr lang="da-DK" sz="2800" dirty="0" smtClean="0"/>
              <a:t>mellem to parter, hvor den </a:t>
            </a:r>
            <a:r>
              <a:rPr lang="da-DK" sz="2800" dirty="0" smtClean="0"/>
              <a:t>erhvervsdrivende </a:t>
            </a:r>
            <a:r>
              <a:rPr lang="da-DK" sz="2800" dirty="0" smtClean="0"/>
              <a:t>indgår aftalen som led i sit erhverv, mens den anden part (forbrugeren) handler uden for sit erhverv, jf. FBL § 3, stk. 1.</a:t>
            </a:r>
          </a:p>
          <a:p>
            <a:pPr marL="266700" indent="-266700"/>
            <a:r>
              <a:rPr lang="da-DK" sz="2800" b="1" dirty="0" smtClean="0">
                <a:cs typeface="Arial" pitchFamily="34" charset="0"/>
              </a:rPr>
              <a:t>Erhvervsdrivende </a:t>
            </a:r>
            <a:r>
              <a:rPr lang="da-DK" sz="2800" b="1" dirty="0" smtClean="0">
                <a:cs typeface="Arial" pitchFamily="34" charset="0"/>
              </a:rPr>
              <a:t>formidlere</a:t>
            </a:r>
            <a:r>
              <a:rPr lang="da-DK" sz="2800" dirty="0" smtClean="0">
                <a:cs typeface="Arial" pitchFamily="34" charset="0"/>
              </a:rPr>
              <a:t>: En </a:t>
            </a:r>
            <a:r>
              <a:rPr lang="da-DK" sz="2800" dirty="0" smtClean="0">
                <a:cs typeface="Arial" pitchFamily="34" charset="0"/>
              </a:rPr>
              <a:t>erhvervsdrivende formidler, der skaber kontakt imellem private handlende, skal også overholde forbrugeraftaleloven – se sag om QXL (</a:t>
            </a:r>
            <a:r>
              <a:rPr lang="da-DK" sz="2800" dirty="0" smtClean="0">
                <a:cs typeface="Arial" pitchFamily="34" charset="0"/>
              </a:rPr>
              <a:t>internet-auktionsudbyder</a:t>
            </a:r>
            <a:r>
              <a:rPr lang="da-DK" sz="2800" dirty="0" smtClean="0">
                <a:cs typeface="Arial" pitchFamily="34" charset="0"/>
              </a:rPr>
              <a:t>), s. 112.</a:t>
            </a:r>
            <a:endParaRPr lang="da-DK" sz="28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6. Lovvalg og værneting i forbrugeraftaler</a:t>
            </a:r>
          </a:p>
          <a:p>
            <a:pPr algn="ctr"/>
            <a:r>
              <a:rPr lang="da-DK" sz="3600" b="1" dirty="0" smtClean="0">
                <a:solidFill>
                  <a:srgbClr val="7030A0"/>
                </a:solidFill>
                <a:latin typeface="+mj-lt"/>
                <a:cs typeface="Arial" pitchFamily="34" charset="0"/>
              </a:rPr>
              <a:t>Sag mod erhvervsdrivende fra EU/EFTA</a:t>
            </a:r>
          </a:p>
        </p:txBody>
      </p:sp>
      <p:sp>
        <p:nvSpPr>
          <p:cNvPr id="3" name="Tekstboks 2"/>
          <p:cNvSpPr txBox="1"/>
          <p:nvPr/>
        </p:nvSpPr>
        <p:spPr>
          <a:xfrm>
            <a:off x="467544" y="1340768"/>
            <a:ext cx="8602730" cy="6395597"/>
          </a:xfrm>
          <a:prstGeom prst="rect">
            <a:avLst/>
          </a:prstGeom>
          <a:noFill/>
        </p:spPr>
        <p:txBody>
          <a:bodyPr wrap="square" rtlCol="0">
            <a:spAutoFit/>
          </a:bodyPr>
          <a:lstStyle/>
          <a:p>
            <a:pPr>
              <a:lnSpc>
                <a:spcPct val="80000"/>
              </a:lnSpc>
            </a:pPr>
            <a:r>
              <a:rPr lang="da-DK" sz="3200" b="1" dirty="0" smtClean="0"/>
              <a:t>Lovvalg:</a:t>
            </a:r>
            <a:r>
              <a:rPr lang="da-DK" sz="3200" dirty="0" smtClean="0"/>
              <a:t> </a:t>
            </a:r>
          </a:p>
          <a:p>
            <a:pPr>
              <a:lnSpc>
                <a:spcPct val="80000"/>
              </a:lnSpc>
            </a:pPr>
            <a:r>
              <a:rPr lang="da-DK" sz="2800" dirty="0" smtClean="0"/>
              <a:t>EF-konventionen om lovvalg i kontrakt , art. 5, stk. 2 - Lovgivningen i </a:t>
            </a:r>
            <a:r>
              <a:rPr lang="da-DK" sz="2800" b="1" dirty="0" smtClean="0"/>
              <a:t>forbrugerens hjemland</a:t>
            </a:r>
            <a:r>
              <a:rPr lang="da-DK" sz="2800" dirty="0" smtClean="0"/>
              <a:t>, hvis:</a:t>
            </a:r>
            <a:endParaRPr lang="da-DK" sz="1200" dirty="0" smtClean="0"/>
          </a:p>
          <a:p>
            <a:pPr marL="266700" lvl="0" indent="-266700">
              <a:buFont typeface="Arial" pitchFamily="34" charset="0"/>
              <a:buChar char="•"/>
            </a:pPr>
            <a:r>
              <a:rPr lang="da-DK" sz="2600" dirty="0" smtClean="0"/>
              <a:t>Den erhvervsdrivende forud for aftalens indgåelse har </a:t>
            </a:r>
            <a:r>
              <a:rPr lang="da-DK" sz="2600" dirty="0" err="1" smtClean="0"/>
              <a:t>frem-sat</a:t>
            </a:r>
            <a:r>
              <a:rPr lang="da-DK" sz="2600" dirty="0" smtClean="0"/>
              <a:t> særligt tilbud eller har lavet reklame i det land, hvor </a:t>
            </a:r>
            <a:r>
              <a:rPr lang="da-DK" sz="2600" dirty="0" err="1" smtClean="0"/>
              <a:t>for-brugeren</a:t>
            </a:r>
            <a:r>
              <a:rPr lang="da-DK" sz="2600" dirty="0" smtClean="0"/>
              <a:t> har bopæl og har givet det for aftalen nødvendige tilbud eller accept (se afgørelse mod svensk </a:t>
            </a:r>
            <a:r>
              <a:rPr lang="da-DK" sz="2600" dirty="0" err="1" smtClean="0"/>
              <a:t>netbutik</a:t>
            </a:r>
            <a:r>
              <a:rPr lang="da-DK" sz="2600" dirty="0" smtClean="0"/>
              <a:t>, s. 53) eller</a:t>
            </a:r>
          </a:p>
          <a:p>
            <a:pPr marL="266700" lvl="0" indent="-266700">
              <a:buFont typeface="Arial" pitchFamily="34" charset="0"/>
              <a:buChar char="•"/>
            </a:pPr>
            <a:r>
              <a:rPr lang="da-DK" sz="2600" dirty="0" smtClean="0"/>
              <a:t>Den erhvervsdrivende eller dennes repræsentant har </a:t>
            </a:r>
            <a:r>
              <a:rPr lang="da-DK" sz="2600" dirty="0" err="1" smtClean="0"/>
              <a:t>mod-taget</a:t>
            </a:r>
            <a:r>
              <a:rPr lang="da-DK" sz="2600" dirty="0" smtClean="0"/>
              <a:t> forbrugerens bestilling i forbrugerens bopælsland, fx på en messe, eller af forbrugeren ved en af sælgeren </a:t>
            </a:r>
            <a:r>
              <a:rPr lang="da-DK" sz="2600" dirty="0" err="1" smtClean="0"/>
              <a:t>arran-geret</a:t>
            </a:r>
            <a:r>
              <a:rPr lang="da-DK" sz="2600" dirty="0" smtClean="0"/>
              <a:t> rejse til et andet land og der har afgivet bestilling på løsøre.</a:t>
            </a:r>
          </a:p>
          <a:p>
            <a:pPr marL="266700" lvl="0" indent="-266700"/>
            <a:endParaRPr lang="da-DK" sz="2800" dirty="0" smtClean="0"/>
          </a:p>
          <a:p>
            <a:pPr>
              <a:lnSpc>
                <a:spcPct val="80000"/>
              </a:lnSpc>
            </a:pPr>
            <a:endParaRPr lang="da-DK" sz="3200" dirty="0" smtClean="0"/>
          </a:p>
          <a:p>
            <a:pPr>
              <a:lnSpc>
                <a:spcPct val="80000"/>
              </a:lnSpc>
            </a:pPr>
            <a:endParaRPr lang="da-DK" sz="32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6. Lovvalg og værneting i forbrugeraftaler</a:t>
            </a:r>
          </a:p>
          <a:p>
            <a:pPr algn="ctr"/>
            <a:r>
              <a:rPr lang="da-DK" sz="3600" b="1" dirty="0" smtClean="0">
                <a:solidFill>
                  <a:srgbClr val="7030A0"/>
                </a:solidFill>
                <a:latin typeface="+mj-lt"/>
                <a:cs typeface="Arial" pitchFamily="34" charset="0"/>
              </a:rPr>
              <a:t>Sag mod erhvervsdrivende fra EU/EFTA</a:t>
            </a:r>
          </a:p>
        </p:txBody>
      </p:sp>
      <p:sp>
        <p:nvSpPr>
          <p:cNvPr id="3" name="Tekstboks 2"/>
          <p:cNvSpPr txBox="1"/>
          <p:nvPr/>
        </p:nvSpPr>
        <p:spPr>
          <a:xfrm>
            <a:off x="467544" y="1340768"/>
            <a:ext cx="8602730" cy="4327338"/>
          </a:xfrm>
          <a:prstGeom prst="rect">
            <a:avLst/>
          </a:prstGeom>
          <a:noFill/>
        </p:spPr>
        <p:txBody>
          <a:bodyPr wrap="square" rtlCol="0">
            <a:spAutoFit/>
          </a:bodyPr>
          <a:lstStyle/>
          <a:p>
            <a:pPr>
              <a:lnSpc>
                <a:spcPct val="80000"/>
              </a:lnSpc>
            </a:pPr>
            <a:endParaRPr lang="da-DK" sz="3200" dirty="0" smtClean="0"/>
          </a:p>
          <a:p>
            <a:pPr>
              <a:lnSpc>
                <a:spcPct val="80000"/>
              </a:lnSpc>
            </a:pPr>
            <a:r>
              <a:rPr lang="da-DK" sz="3200" b="1" dirty="0" smtClean="0"/>
              <a:t>Værneting – EU </a:t>
            </a:r>
            <a:r>
              <a:rPr lang="da-DK" sz="3200" b="1" dirty="0" err="1" smtClean="0"/>
              <a:t>domsforordningen</a:t>
            </a:r>
            <a:r>
              <a:rPr lang="da-DK" sz="3200" b="1" dirty="0" smtClean="0"/>
              <a:t> art. 15-17:</a:t>
            </a:r>
          </a:p>
          <a:p>
            <a:pPr marL="266700" indent="-266700">
              <a:lnSpc>
                <a:spcPct val="80000"/>
              </a:lnSpc>
              <a:buFont typeface="Arial" pitchFamily="34" charset="0"/>
              <a:buChar char="•"/>
            </a:pPr>
            <a:endParaRPr lang="da-DK" sz="2400" dirty="0" smtClean="0"/>
          </a:p>
          <a:p>
            <a:pPr marL="266700" indent="-266700">
              <a:lnSpc>
                <a:spcPct val="80000"/>
              </a:lnSpc>
              <a:buFont typeface="Arial" pitchFamily="34" charset="0"/>
              <a:buChar char="•"/>
            </a:pPr>
            <a:r>
              <a:rPr lang="da-DK" sz="3200" dirty="0" smtClean="0"/>
              <a:t>Hvis forbrugeren anlægger en </a:t>
            </a:r>
            <a:r>
              <a:rPr lang="da-DK" sz="3200" b="1" dirty="0" smtClean="0"/>
              <a:t>retssag</a:t>
            </a:r>
            <a:r>
              <a:rPr lang="da-DK" sz="3200" dirty="0" smtClean="0"/>
              <a:t> </a:t>
            </a:r>
            <a:r>
              <a:rPr lang="da-DK" sz="3200" b="1" dirty="0" smtClean="0"/>
              <a:t>mod den erhvervsdrivende</a:t>
            </a:r>
            <a:r>
              <a:rPr lang="da-DK" sz="3200" dirty="0" smtClean="0"/>
              <a:t>, kan forbrugeren selv vælge mellem forbrugerens eget hjemting eller den erhvervsdrivendes hjemting.</a:t>
            </a:r>
          </a:p>
          <a:p>
            <a:pPr marL="266700" indent="-266700">
              <a:lnSpc>
                <a:spcPct val="80000"/>
              </a:lnSpc>
              <a:buFont typeface="Arial" pitchFamily="34" charset="0"/>
              <a:buChar char="•"/>
            </a:pPr>
            <a:r>
              <a:rPr lang="da-DK" sz="3200" dirty="0" smtClean="0"/>
              <a:t>Hvis den erhvervsdrivende derimod anlægger en </a:t>
            </a:r>
            <a:r>
              <a:rPr lang="da-DK" sz="3200" b="1" dirty="0" smtClean="0"/>
              <a:t>retssag mod forbrugeren</a:t>
            </a:r>
            <a:r>
              <a:rPr lang="da-DK" sz="3200" dirty="0" smtClean="0"/>
              <a:t>, skal det ske ved </a:t>
            </a:r>
            <a:r>
              <a:rPr lang="da-DK" sz="3200" dirty="0" err="1" smtClean="0"/>
              <a:t>for-brugerens</a:t>
            </a:r>
            <a:r>
              <a:rPr lang="da-DK" sz="3200" dirty="0" smtClean="0"/>
              <a:t> hjemting i forbrugerens hjemland.</a:t>
            </a:r>
          </a:p>
          <a:p>
            <a:pPr>
              <a:lnSpc>
                <a:spcPct val="80000"/>
              </a:lnSpc>
            </a:pPr>
            <a:endParaRPr lang="da-DK" sz="32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6. Lovvalg og værneting i forbrugeraftaler</a:t>
            </a:r>
          </a:p>
          <a:p>
            <a:pPr algn="ctr"/>
            <a:r>
              <a:rPr lang="da-DK" sz="3600" b="1" dirty="0" smtClean="0">
                <a:solidFill>
                  <a:srgbClr val="7030A0"/>
                </a:solidFill>
                <a:latin typeface="+mj-lt"/>
                <a:cs typeface="Arial" pitchFamily="34" charset="0"/>
              </a:rPr>
              <a:t>Sag mod erhvervsdrivende uden for EU/EFTA</a:t>
            </a:r>
          </a:p>
        </p:txBody>
      </p:sp>
      <p:sp>
        <p:nvSpPr>
          <p:cNvPr id="3" name="Tekstboks 2"/>
          <p:cNvSpPr txBox="1"/>
          <p:nvPr/>
        </p:nvSpPr>
        <p:spPr>
          <a:xfrm>
            <a:off x="467544" y="1340768"/>
            <a:ext cx="8602730" cy="3637919"/>
          </a:xfrm>
          <a:prstGeom prst="rect">
            <a:avLst/>
          </a:prstGeom>
          <a:noFill/>
        </p:spPr>
        <p:txBody>
          <a:bodyPr wrap="square" rtlCol="0">
            <a:spAutoFit/>
          </a:bodyPr>
          <a:lstStyle/>
          <a:p>
            <a:pPr>
              <a:lnSpc>
                <a:spcPct val="80000"/>
              </a:lnSpc>
            </a:pPr>
            <a:endParaRPr lang="da-DK" sz="3200" dirty="0" smtClean="0"/>
          </a:p>
          <a:p>
            <a:pPr>
              <a:lnSpc>
                <a:spcPct val="80000"/>
              </a:lnSpc>
            </a:pPr>
            <a:r>
              <a:rPr lang="da-DK" sz="3200" b="1" dirty="0" smtClean="0"/>
              <a:t>Værneting: </a:t>
            </a:r>
            <a:r>
              <a:rPr lang="da-DK" sz="3200" dirty="0" smtClean="0"/>
              <a:t>I Danmark hvis en af værnetings-reglerne i retsplejeloven er opfyldt, jf. RPL §§237, 238, stk. 2 og 241-243</a:t>
            </a:r>
          </a:p>
          <a:p>
            <a:pPr>
              <a:lnSpc>
                <a:spcPct val="80000"/>
              </a:lnSpc>
            </a:pPr>
            <a:endParaRPr lang="da-DK" sz="3200" dirty="0" smtClean="0"/>
          </a:p>
          <a:p>
            <a:pPr>
              <a:lnSpc>
                <a:spcPct val="80000"/>
              </a:lnSpc>
            </a:pPr>
            <a:r>
              <a:rPr lang="da-DK" sz="3200" b="1" dirty="0" smtClean="0"/>
              <a:t>Lovvalg: </a:t>
            </a:r>
            <a:r>
              <a:rPr lang="da-DK" sz="3200" dirty="0" smtClean="0"/>
              <a:t>Gennemgås i kap. 2 – International proces- og privatret</a:t>
            </a:r>
          </a:p>
          <a:p>
            <a:pPr>
              <a:lnSpc>
                <a:spcPct val="80000"/>
              </a:lnSpc>
            </a:pPr>
            <a:r>
              <a:rPr lang="da-DK" sz="3200" b="1" dirty="0" smtClean="0"/>
              <a:t> </a:t>
            </a:r>
            <a:endParaRPr lang="da-DK" sz="3200" dirty="0" smtClean="0"/>
          </a:p>
          <a:p>
            <a:pPr>
              <a:lnSpc>
                <a:spcPct val="80000"/>
              </a:lnSpc>
            </a:pPr>
            <a:endParaRPr lang="da-DK" sz="32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1. Forbrugeraftaleloven (FBL)</a:t>
            </a:r>
          </a:p>
        </p:txBody>
      </p:sp>
      <p:sp>
        <p:nvSpPr>
          <p:cNvPr id="3" name="Tekstboks 2"/>
          <p:cNvSpPr txBox="1"/>
          <p:nvPr/>
        </p:nvSpPr>
        <p:spPr>
          <a:xfrm>
            <a:off x="467544" y="1340768"/>
            <a:ext cx="8602730" cy="4247317"/>
          </a:xfrm>
          <a:prstGeom prst="rect">
            <a:avLst/>
          </a:prstGeom>
          <a:noFill/>
        </p:spPr>
        <p:txBody>
          <a:bodyPr wrap="square" rtlCol="0">
            <a:spAutoFit/>
          </a:bodyPr>
          <a:lstStyle/>
          <a:p>
            <a:pPr marL="177800" indent="-177800"/>
            <a:r>
              <a:rPr lang="da-DK" sz="3000" b="1" dirty="0" smtClean="0">
                <a:cs typeface="Arial" pitchFamily="34" charset="0"/>
              </a:rPr>
              <a:t>Skærpede krav ved B2C </a:t>
            </a:r>
            <a:r>
              <a:rPr lang="da-DK" sz="3000" b="1" dirty="0" err="1" smtClean="0">
                <a:cs typeface="Arial" pitchFamily="34" charset="0"/>
              </a:rPr>
              <a:t>ift</a:t>
            </a:r>
            <a:r>
              <a:rPr lang="da-DK" sz="3000" b="1" dirty="0" smtClean="0">
                <a:cs typeface="Arial" pitchFamily="34" charset="0"/>
              </a:rPr>
              <a:t> B2B</a:t>
            </a:r>
            <a:r>
              <a:rPr lang="da-DK" sz="3000" dirty="0" smtClean="0">
                <a:cs typeface="Arial" pitchFamily="34" charset="0"/>
              </a:rPr>
              <a:t>: Virksomheder der handler med forbrugere, skal overholde forbruger-aftaleloven.</a:t>
            </a:r>
          </a:p>
          <a:p>
            <a:pPr marL="177800" indent="-177800"/>
            <a:r>
              <a:rPr lang="da-DK" sz="3000" b="1" dirty="0" smtClean="0">
                <a:cs typeface="Arial" pitchFamily="34" charset="0"/>
              </a:rPr>
              <a:t>Bevisbyrde </a:t>
            </a:r>
            <a:r>
              <a:rPr lang="da-DK" sz="3000" b="1" dirty="0" smtClean="0">
                <a:cs typeface="Arial" pitchFamily="34" charset="0"/>
              </a:rPr>
              <a:t>- aftaletype: </a:t>
            </a:r>
            <a:r>
              <a:rPr lang="da-DK" sz="3000" dirty="0" smtClean="0">
                <a:cs typeface="Arial" pitchFamily="34" charset="0"/>
              </a:rPr>
              <a:t>Den erhvervsdrivende, som påstår aftalen ikke er en forbrugeraftale, har </a:t>
            </a:r>
            <a:r>
              <a:rPr lang="da-DK" sz="3000" dirty="0" smtClean="0">
                <a:cs typeface="Arial" pitchFamily="34" charset="0"/>
              </a:rPr>
              <a:t>bevisbyrden for sin påstand, </a:t>
            </a:r>
            <a:r>
              <a:rPr lang="da-DK" sz="3000" dirty="0" smtClean="0">
                <a:cs typeface="Arial" pitchFamily="34" charset="0"/>
              </a:rPr>
              <a:t>jf. FBL § 3, stk. 2.</a:t>
            </a:r>
          </a:p>
          <a:p>
            <a:pPr marL="177800" indent="-177800"/>
            <a:r>
              <a:rPr lang="da-DK" sz="3000" b="1" dirty="0" smtClean="0">
                <a:cs typeface="Arial" pitchFamily="34" charset="0"/>
              </a:rPr>
              <a:t>Forbrugerombudsmanden(FOB</a:t>
            </a:r>
            <a:r>
              <a:rPr lang="da-DK" sz="3000" b="1" dirty="0" smtClean="0">
                <a:cs typeface="Arial" pitchFamily="34" charset="0"/>
              </a:rPr>
              <a:t>): </a:t>
            </a:r>
            <a:r>
              <a:rPr lang="da-DK" sz="3000" dirty="0" smtClean="0">
                <a:cs typeface="Arial" pitchFamily="34" charset="0"/>
              </a:rPr>
              <a:t>Særligt FOB fører tilsyn med at forbrugeraftaleloven overholdes – se </a:t>
            </a:r>
            <a:r>
              <a:rPr lang="da-DK" sz="3000" dirty="0" err="1" smtClean="0">
                <a:cs typeface="Arial" pitchFamily="34" charset="0"/>
                <a:hlinkClick r:id="rId6"/>
              </a:rPr>
              <a:t>www.forbrug.dk</a:t>
            </a:r>
            <a:endParaRPr lang="da-DK" sz="3200" dirty="0" smtClean="0">
              <a:cs typeface="Arial" pitchFamily="34" charset="0"/>
            </a:endParaRPr>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 Forbud mod uanmodet henvendelse           ( dørsalg)</a:t>
            </a:r>
          </a:p>
        </p:txBody>
      </p:sp>
      <p:sp>
        <p:nvSpPr>
          <p:cNvPr id="3" name="Tekstboks 2"/>
          <p:cNvSpPr txBox="1"/>
          <p:nvPr/>
        </p:nvSpPr>
        <p:spPr>
          <a:xfrm>
            <a:off x="467544" y="1340768"/>
            <a:ext cx="8602730" cy="4795159"/>
          </a:xfrm>
          <a:prstGeom prst="rect">
            <a:avLst/>
          </a:prstGeom>
          <a:noFill/>
        </p:spPr>
        <p:txBody>
          <a:bodyPr wrap="square" rtlCol="0">
            <a:spAutoFit/>
          </a:bodyPr>
          <a:lstStyle/>
          <a:p>
            <a:pPr>
              <a:lnSpc>
                <a:spcPct val="80000"/>
              </a:lnSpc>
            </a:pPr>
            <a:r>
              <a:rPr lang="da-DK" sz="2800" b="1" dirty="0" smtClean="0"/>
              <a:t>Forbud mod uanmodet telefonisk eller direkte  henvendelse </a:t>
            </a:r>
            <a:r>
              <a:rPr lang="da-DK" sz="2800" dirty="0" smtClean="0"/>
              <a:t>til forbrugere på deres bopæl, arbejdsplads eller andre steder, hvor der ikke er almindelig adgang, fx skoler og foreninger, hvis henvendelsen fra virksomheden har til formål at opnå en aftale med forbrugeren, jf. FBL § 6, stk. 1.</a:t>
            </a:r>
          </a:p>
          <a:p>
            <a:pPr>
              <a:lnSpc>
                <a:spcPct val="80000"/>
              </a:lnSpc>
            </a:pPr>
            <a:endParaRPr lang="da-DK" sz="1400" b="1" dirty="0" smtClean="0"/>
          </a:p>
          <a:p>
            <a:pPr>
              <a:lnSpc>
                <a:spcPct val="80000"/>
              </a:lnSpc>
            </a:pPr>
            <a:r>
              <a:rPr lang="da-DK" sz="2800" b="1" dirty="0" smtClean="0"/>
              <a:t>Undtagelser: </a:t>
            </a:r>
            <a:r>
              <a:rPr lang="da-DK" sz="2800" dirty="0" smtClean="0"/>
              <a:t>FBL § 6, Stk. 2 – henvendelse må gerne ske hvis det handler om:</a:t>
            </a:r>
          </a:p>
          <a:p>
            <a:pPr marL="266700" indent="-266700">
              <a:lnSpc>
                <a:spcPct val="80000"/>
              </a:lnSpc>
              <a:buFont typeface="Arial" pitchFamily="34" charset="0"/>
              <a:buChar char="•"/>
            </a:pPr>
            <a:r>
              <a:rPr lang="da-DK" sz="2600" dirty="0" smtClean="0"/>
              <a:t>Bestilling af bøger,	</a:t>
            </a:r>
          </a:p>
          <a:p>
            <a:pPr marL="266700" indent="-266700">
              <a:lnSpc>
                <a:spcPct val="80000"/>
              </a:lnSpc>
              <a:buFont typeface="Arial" pitchFamily="34" charset="0"/>
              <a:buChar char="•"/>
            </a:pPr>
            <a:r>
              <a:rPr lang="da-DK" sz="2600" dirty="0" smtClean="0"/>
              <a:t>Tegning af abonnement på aviser, ugeblade og tidsskrifter</a:t>
            </a:r>
          </a:p>
          <a:p>
            <a:pPr marL="266700" indent="-266700">
              <a:lnSpc>
                <a:spcPct val="80000"/>
              </a:lnSpc>
              <a:buFont typeface="Arial" pitchFamily="34" charset="0"/>
              <a:buChar char="•"/>
            </a:pPr>
            <a:r>
              <a:rPr lang="da-DK" sz="2600" dirty="0" smtClean="0"/>
              <a:t>Formidling af forsikringsaftaler og	</a:t>
            </a:r>
          </a:p>
          <a:p>
            <a:pPr marL="266700" indent="-266700">
              <a:lnSpc>
                <a:spcPct val="80000"/>
              </a:lnSpc>
              <a:buFont typeface="Arial" pitchFamily="34" charset="0"/>
              <a:buChar char="•"/>
            </a:pPr>
            <a:r>
              <a:rPr lang="da-DK" sz="2600" dirty="0" smtClean="0"/>
              <a:t>Tegning af abonnement, der omfatter redningstjeneste eller sygetransport.</a:t>
            </a:r>
          </a:p>
          <a:p>
            <a:pPr marL="266700" indent="-266700">
              <a:lnSpc>
                <a:spcPct val="80000"/>
              </a:lnSpc>
              <a:buFont typeface="Arial" pitchFamily="34" charset="0"/>
              <a:buChar char="•"/>
            </a:pPr>
            <a:endParaRPr lang="da-DK" sz="14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 Forbud mod uanmodet henvendelse           ( telefonsalg)</a:t>
            </a:r>
          </a:p>
        </p:txBody>
      </p:sp>
      <p:sp>
        <p:nvSpPr>
          <p:cNvPr id="3" name="Tekstboks 2"/>
          <p:cNvSpPr txBox="1"/>
          <p:nvPr/>
        </p:nvSpPr>
        <p:spPr>
          <a:xfrm>
            <a:off x="467544" y="1340768"/>
            <a:ext cx="8602730" cy="4899803"/>
          </a:xfrm>
          <a:prstGeom prst="rect">
            <a:avLst/>
          </a:prstGeom>
          <a:noFill/>
        </p:spPr>
        <p:txBody>
          <a:bodyPr wrap="square" rtlCol="0">
            <a:spAutoFit/>
          </a:bodyPr>
          <a:lstStyle/>
          <a:p>
            <a:pPr>
              <a:lnSpc>
                <a:spcPct val="80000"/>
              </a:lnSpc>
            </a:pPr>
            <a:r>
              <a:rPr lang="da-DK" sz="2800" dirty="0" smtClean="0"/>
              <a:t>Ved henvendelser omfattet af FBL § 6, Stk. 2, bestilling af bøger, abonnementer på aviser mv. skal forbrugeren ved hvert opkald have </a:t>
            </a:r>
            <a:r>
              <a:rPr lang="da-DK" sz="2800" b="1" dirty="0" smtClean="0"/>
              <a:t>oplysning om</a:t>
            </a:r>
            <a:r>
              <a:rPr lang="da-DK" sz="2800" dirty="0" smtClean="0"/>
              <a:t>:</a:t>
            </a:r>
          </a:p>
          <a:p>
            <a:pPr>
              <a:lnSpc>
                <a:spcPct val="80000"/>
              </a:lnSpc>
            </a:pPr>
            <a:endParaRPr lang="da-DK" sz="1400" dirty="0" smtClean="0"/>
          </a:p>
          <a:p>
            <a:pPr marL="266700" lvl="0" indent="-266700">
              <a:buFont typeface="Arial" pitchFamily="34" charset="0"/>
              <a:buChar char="•"/>
            </a:pPr>
            <a:r>
              <a:rPr lang="da-DK" sz="2600" dirty="0" smtClean="0"/>
              <a:t>Den erhvervsdrivendes identitet,</a:t>
            </a:r>
          </a:p>
          <a:p>
            <a:pPr marL="266700" lvl="0" indent="-266700">
              <a:buFont typeface="Arial" pitchFamily="34" charset="0"/>
              <a:buChar char="•"/>
            </a:pPr>
            <a:r>
              <a:rPr lang="da-DK" sz="2600" dirty="0" smtClean="0"/>
              <a:t>Navnet på den person, som forbrugeren er i kontakt med,</a:t>
            </a:r>
          </a:p>
          <a:p>
            <a:pPr marL="266700" lvl="0" indent="-266700">
              <a:buFont typeface="Arial" pitchFamily="34" charset="0"/>
              <a:buChar char="•"/>
            </a:pPr>
            <a:r>
              <a:rPr lang="da-DK" sz="2600" dirty="0" smtClean="0"/>
              <a:t>Telefonsælgerens forbindelse til den erhvervsdrivende, og</a:t>
            </a:r>
          </a:p>
          <a:p>
            <a:pPr marL="266700" lvl="0" indent="-266700">
              <a:buFont typeface="Arial" pitchFamily="34" charset="0"/>
              <a:buChar char="•"/>
            </a:pPr>
            <a:r>
              <a:rPr lang="da-DK" sz="2600" dirty="0" smtClean="0"/>
              <a:t>Det kommercielle formål med henvendelsen.</a:t>
            </a:r>
          </a:p>
          <a:p>
            <a:pPr marL="266700" lvl="0" indent="-266700">
              <a:buFont typeface="Arial" pitchFamily="34" charset="0"/>
              <a:buChar char="•"/>
            </a:pPr>
            <a:endParaRPr lang="da-DK" sz="2600" dirty="0" smtClean="0"/>
          </a:p>
          <a:p>
            <a:r>
              <a:rPr lang="da-DK" sz="2600" dirty="0" smtClean="0"/>
              <a:t>Derudover gælder </a:t>
            </a:r>
            <a:r>
              <a:rPr lang="da-DK" sz="2600" b="1" dirty="0" smtClean="0"/>
              <a:t>markedsføringslovens § 6, stk. 5</a:t>
            </a:r>
            <a:r>
              <a:rPr lang="da-DK" sz="2600" dirty="0" smtClean="0"/>
              <a:t>: Den erhvervsdrivende skal ved den første henvendelse til </a:t>
            </a:r>
            <a:r>
              <a:rPr lang="da-DK" sz="2600" dirty="0" err="1" smtClean="0"/>
              <a:t>forbrug-eren</a:t>
            </a:r>
            <a:r>
              <a:rPr lang="da-DK" sz="2600" dirty="0" smtClean="0"/>
              <a:t>, </a:t>
            </a:r>
            <a:r>
              <a:rPr lang="da-DK" sz="2600" dirty="0" smtClean="0"/>
              <a:t>oplyse </a:t>
            </a:r>
            <a:r>
              <a:rPr lang="da-DK" sz="2600" dirty="0" smtClean="0"/>
              <a:t>om </a:t>
            </a:r>
            <a:r>
              <a:rPr lang="da-DK" sz="2600" dirty="0" smtClean="0"/>
              <a:t>retten til at frabede sig </a:t>
            </a:r>
            <a:r>
              <a:rPr lang="da-DK" sz="2600" dirty="0" smtClean="0"/>
              <a:t>uanmodede </a:t>
            </a:r>
            <a:r>
              <a:rPr lang="da-DK" sz="2600" dirty="0" err="1" smtClean="0"/>
              <a:t>henvend-elser</a:t>
            </a:r>
            <a:r>
              <a:rPr lang="da-DK" sz="2600" dirty="0" smtClean="0"/>
              <a:t> </a:t>
            </a:r>
            <a:r>
              <a:rPr lang="da-DK" sz="2600" dirty="0" smtClean="0"/>
              <a:t>fra den </a:t>
            </a:r>
            <a:r>
              <a:rPr lang="da-DK" sz="2600" dirty="0" smtClean="0"/>
              <a:t>erhvervsdrivende i fremtiden. </a:t>
            </a:r>
            <a:endParaRPr lang="da-DK" sz="2800"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2</a:t>
            </a:r>
            <a:r>
              <a:rPr lang="da-DK" sz="3600" b="1" dirty="0" smtClean="0">
                <a:solidFill>
                  <a:srgbClr val="7030A0"/>
                </a:solidFill>
                <a:latin typeface="+mj-lt"/>
                <a:cs typeface="Arial" pitchFamily="34" charset="0"/>
              </a:rPr>
              <a:t>. Forbud mod uanmodet </a:t>
            </a:r>
            <a:r>
              <a:rPr lang="da-DK" sz="3600" b="1" dirty="0" smtClean="0">
                <a:solidFill>
                  <a:srgbClr val="7030A0"/>
                </a:solidFill>
                <a:latin typeface="+mj-lt"/>
                <a:cs typeface="Arial" pitchFamily="34" charset="0"/>
              </a:rPr>
              <a:t>henvendelse</a:t>
            </a:r>
            <a:endParaRPr lang="da-DK" sz="3600" b="1" dirty="0" smtClean="0">
              <a:solidFill>
                <a:srgbClr val="7030A0"/>
              </a:solidFill>
              <a:latin typeface="+mj-lt"/>
              <a:cs typeface="Arial" pitchFamily="34" charset="0"/>
            </a:endParaRPr>
          </a:p>
        </p:txBody>
      </p:sp>
      <p:sp>
        <p:nvSpPr>
          <p:cNvPr id="3" name="Tekstboks 2"/>
          <p:cNvSpPr txBox="1"/>
          <p:nvPr/>
        </p:nvSpPr>
        <p:spPr>
          <a:xfrm>
            <a:off x="467544" y="1340768"/>
            <a:ext cx="8602730" cy="5866221"/>
          </a:xfrm>
          <a:prstGeom prst="rect">
            <a:avLst/>
          </a:prstGeom>
          <a:noFill/>
        </p:spPr>
        <p:txBody>
          <a:bodyPr wrap="square" rtlCol="0">
            <a:spAutoFit/>
          </a:bodyPr>
          <a:lstStyle/>
          <a:p>
            <a:pPr marL="177800" indent="-177800">
              <a:lnSpc>
                <a:spcPct val="80000"/>
              </a:lnSpc>
            </a:pPr>
            <a:r>
              <a:rPr lang="da-DK" sz="3200" b="1" dirty="0" smtClean="0"/>
              <a:t>Henvendelse må gerne ske:</a:t>
            </a:r>
          </a:p>
          <a:p>
            <a:pPr marL="266700" lvl="0" indent="-266700">
              <a:buFont typeface="Arial" pitchFamily="34" charset="0"/>
              <a:buChar char="•"/>
            </a:pPr>
            <a:r>
              <a:rPr lang="da-DK" sz="2800" dirty="0" smtClean="0"/>
              <a:t>På offentlige steder, hvortil der er almindelig adgang, fx gader, veje, pladser og andre steder som fx </a:t>
            </a:r>
            <a:r>
              <a:rPr lang="da-DK" sz="2800" dirty="0" err="1" smtClean="0"/>
              <a:t>tog-stationer</a:t>
            </a:r>
            <a:r>
              <a:rPr lang="da-DK" sz="2800" dirty="0" smtClean="0"/>
              <a:t> og restauranter.</a:t>
            </a:r>
          </a:p>
          <a:p>
            <a:pPr marL="266700" lvl="0" indent="-266700">
              <a:buFont typeface="Arial" pitchFamily="34" charset="0"/>
              <a:buChar char="•"/>
            </a:pPr>
            <a:r>
              <a:rPr lang="da-DK" sz="2800" dirty="0" smtClean="0"/>
              <a:t>Til </a:t>
            </a:r>
            <a:r>
              <a:rPr lang="da-DK" sz="2800" dirty="0" err="1" smtClean="0"/>
              <a:t>virksomhederog</a:t>
            </a:r>
            <a:r>
              <a:rPr lang="da-DK" sz="2800" dirty="0" smtClean="0"/>
              <a:t> </a:t>
            </a:r>
            <a:r>
              <a:rPr lang="da-DK" sz="2800" dirty="0" smtClean="0"/>
              <a:t>offentlige institutioner, hvis henvendelse vedrører tilbud om bestilling af varer og ydelser, der anvendes i </a:t>
            </a:r>
            <a:r>
              <a:rPr lang="da-DK" sz="2800" dirty="0" smtClean="0"/>
              <a:t>virksomheden/institutionen.</a:t>
            </a:r>
            <a:endParaRPr lang="da-DK" sz="2800" dirty="0" smtClean="0"/>
          </a:p>
          <a:p>
            <a:pPr marL="266700" lvl="0" indent="-266700">
              <a:buFont typeface="Arial" pitchFamily="34" charset="0"/>
              <a:buChar char="•"/>
            </a:pPr>
            <a:r>
              <a:rPr lang="da-DK" sz="2800" dirty="0" smtClean="0"/>
              <a:t>På bopælen, </a:t>
            </a:r>
            <a:r>
              <a:rPr lang="da-DK" sz="2800" dirty="0" smtClean="0"/>
              <a:t>hvis det</a:t>
            </a:r>
            <a:r>
              <a:rPr lang="da-DK" sz="2800" dirty="0" smtClean="0"/>
              <a:t> </a:t>
            </a:r>
            <a:r>
              <a:rPr lang="da-DK" sz="2800" dirty="0" smtClean="0"/>
              <a:t>ikke har med erhvervsmæssigt salg at gøre, fx henvendelser vedrørende religion, </a:t>
            </a:r>
            <a:r>
              <a:rPr lang="da-DK" sz="2800" dirty="0" err="1" smtClean="0"/>
              <a:t>indsam-linger</a:t>
            </a:r>
            <a:r>
              <a:rPr lang="da-DK" sz="2800" dirty="0" smtClean="0"/>
              <a:t> </a:t>
            </a:r>
            <a:r>
              <a:rPr lang="da-DK" sz="2800" dirty="0" smtClean="0"/>
              <a:t>til velgørende formål, salg af lodsedler, spørgsmål i forbindelse med </a:t>
            </a:r>
            <a:r>
              <a:rPr lang="da-DK" sz="2800" dirty="0" smtClean="0"/>
              <a:t>markedsundersøgelser mv.</a:t>
            </a:r>
            <a:endParaRPr lang="da-DK" sz="2800" dirty="0" smtClean="0"/>
          </a:p>
          <a:p>
            <a:r>
              <a:rPr lang="da-DK" sz="2800" dirty="0" smtClean="0"/>
              <a:t> </a:t>
            </a:r>
          </a:p>
          <a:p>
            <a:pPr marL="177800" indent="-177800">
              <a:lnSpc>
                <a:spcPct val="80000"/>
              </a:lnSpc>
            </a:pPr>
            <a:endParaRPr lang="da-DK" sz="2600" b="1" dirty="0" smtClean="0"/>
          </a:p>
          <a:p>
            <a:pPr marL="177800" indent="-177800">
              <a:lnSpc>
                <a:spcPct val="80000"/>
              </a:lnSpc>
            </a:pPr>
            <a:endParaRPr lang="da-DK" sz="2600" b="1"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2</a:t>
            </a:r>
            <a:r>
              <a:rPr lang="da-DK" sz="3600" b="1" dirty="0" smtClean="0">
                <a:solidFill>
                  <a:srgbClr val="7030A0"/>
                </a:solidFill>
                <a:latin typeface="+mj-lt"/>
                <a:cs typeface="Arial" pitchFamily="34" charset="0"/>
              </a:rPr>
              <a:t>. Forbud mod uanmodet </a:t>
            </a:r>
            <a:r>
              <a:rPr lang="da-DK" sz="3600" b="1" dirty="0" smtClean="0">
                <a:solidFill>
                  <a:srgbClr val="7030A0"/>
                </a:solidFill>
                <a:latin typeface="+mj-lt"/>
                <a:cs typeface="Arial" pitchFamily="34" charset="0"/>
              </a:rPr>
              <a:t>henvendelse</a:t>
            </a:r>
            <a:endParaRPr lang="da-DK" sz="3600" b="1" dirty="0" smtClean="0">
              <a:solidFill>
                <a:srgbClr val="7030A0"/>
              </a:solidFill>
              <a:latin typeface="+mj-lt"/>
              <a:cs typeface="Arial" pitchFamily="34" charset="0"/>
            </a:endParaRPr>
          </a:p>
        </p:txBody>
      </p:sp>
      <p:sp>
        <p:nvSpPr>
          <p:cNvPr id="3" name="Tekstboks 2"/>
          <p:cNvSpPr txBox="1"/>
          <p:nvPr/>
        </p:nvSpPr>
        <p:spPr>
          <a:xfrm>
            <a:off x="467544" y="1340768"/>
            <a:ext cx="8602730" cy="5447645"/>
          </a:xfrm>
          <a:prstGeom prst="rect">
            <a:avLst/>
          </a:prstGeom>
          <a:noFill/>
        </p:spPr>
        <p:txBody>
          <a:bodyPr wrap="square" rtlCol="0">
            <a:spAutoFit/>
          </a:bodyPr>
          <a:lstStyle/>
          <a:p>
            <a:pPr marL="177800" indent="-177800">
              <a:lnSpc>
                <a:spcPct val="80000"/>
              </a:lnSpc>
            </a:pPr>
            <a:r>
              <a:rPr lang="da-DK" sz="3200" b="1" dirty="0" smtClean="0"/>
              <a:t>Aftalen er ugyldig: </a:t>
            </a:r>
            <a:r>
              <a:rPr lang="da-DK" sz="3200" dirty="0" smtClean="0"/>
              <a:t>Aftaler indgået i strid med FBL § 6 er ugyldig, jf. FBL § 7. </a:t>
            </a:r>
          </a:p>
          <a:p>
            <a:pPr marL="177800" indent="-177800">
              <a:lnSpc>
                <a:spcPct val="80000"/>
              </a:lnSpc>
            </a:pPr>
            <a:endParaRPr lang="da-DK" sz="1400" b="1" dirty="0" smtClean="0">
              <a:cs typeface="Arial" pitchFamily="34" charset="0"/>
            </a:endParaRPr>
          </a:p>
          <a:p>
            <a:pPr marL="177800" indent="-177800">
              <a:lnSpc>
                <a:spcPct val="80000"/>
              </a:lnSpc>
            </a:pPr>
            <a:r>
              <a:rPr lang="da-DK" sz="3200" b="1" dirty="0" smtClean="0">
                <a:cs typeface="Arial" pitchFamily="34" charset="0"/>
              </a:rPr>
              <a:t>Bødestraf:</a:t>
            </a:r>
            <a:r>
              <a:rPr lang="da-DK" sz="3200" dirty="0" smtClean="0">
                <a:cs typeface="Arial" pitchFamily="34" charset="0"/>
              </a:rPr>
              <a:t> Det kan være forbundet med bødestraf, for virksomheden, at handle i strid med forbrugeraftaleloven, jf. FBL § 29 - </a:t>
            </a:r>
            <a:r>
              <a:rPr lang="da-DK" sz="3200" dirty="0" smtClean="0"/>
              <a:t>se H&amp;M sag om opringninger på mobiltelefoner, s. 113.</a:t>
            </a:r>
          </a:p>
          <a:p>
            <a:pPr marL="177800" indent="-177800">
              <a:lnSpc>
                <a:spcPct val="80000"/>
              </a:lnSpc>
            </a:pPr>
            <a:endParaRPr lang="da-DK" sz="1400" b="1" dirty="0" smtClean="0"/>
          </a:p>
          <a:p>
            <a:pPr marL="177800" indent="-177800">
              <a:lnSpc>
                <a:spcPct val="80000"/>
              </a:lnSpc>
            </a:pPr>
            <a:r>
              <a:rPr lang="da-DK" sz="3200" b="1" dirty="0" smtClean="0"/>
              <a:t>Robinson-listen:</a:t>
            </a:r>
            <a:r>
              <a:rPr lang="da-DK" sz="3200" dirty="0" smtClean="0"/>
              <a:t> En forbrugers tilmelding til Robinson-listen skal forhindre henvendelser fra virksomheder om produkter omfattet af FBL § 6, stk. 2. Overtrædelse straffes med bøde.</a:t>
            </a:r>
          </a:p>
          <a:p>
            <a:r>
              <a:rPr lang="da-DK" sz="2800" dirty="0" smtClean="0"/>
              <a:t> </a:t>
            </a:r>
          </a:p>
          <a:p>
            <a:pPr marL="177800" indent="-177800">
              <a:lnSpc>
                <a:spcPct val="80000"/>
              </a:lnSpc>
            </a:pPr>
            <a:endParaRPr lang="da-DK" sz="2600" b="1" dirty="0" smtClean="0"/>
          </a:p>
          <a:p>
            <a:pPr marL="177800" indent="-177800">
              <a:lnSpc>
                <a:spcPct val="80000"/>
              </a:lnSpc>
            </a:pPr>
            <a:endParaRPr lang="da-DK" sz="2600" b="1"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3. Forbud mod negativ aftalebinding</a:t>
            </a:r>
          </a:p>
        </p:txBody>
      </p:sp>
      <p:sp>
        <p:nvSpPr>
          <p:cNvPr id="3" name="Tekstboks 2"/>
          <p:cNvSpPr txBox="1"/>
          <p:nvPr/>
        </p:nvSpPr>
        <p:spPr>
          <a:xfrm>
            <a:off x="467544" y="1340768"/>
            <a:ext cx="8602730" cy="5484578"/>
          </a:xfrm>
          <a:prstGeom prst="rect">
            <a:avLst/>
          </a:prstGeom>
          <a:noFill/>
        </p:spPr>
        <p:txBody>
          <a:bodyPr wrap="square" rtlCol="0">
            <a:spAutoFit/>
          </a:bodyPr>
          <a:lstStyle/>
          <a:p>
            <a:pPr marL="266700" indent="-266700">
              <a:lnSpc>
                <a:spcPct val="80000"/>
              </a:lnSpc>
              <a:buFont typeface="Arial" pitchFamily="34" charset="0"/>
              <a:buChar char="•"/>
            </a:pPr>
            <a:r>
              <a:rPr lang="da-DK" sz="2900" dirty="0" smtClean="0"/>
              <a:t>En forbruger kan som udgangspunkt ikke blive bundet ved sin </a:t>
            </a:r>
            <a:r>
              <a:rPr lang="da-DK" sz="2900" b="1" dirty="0" smtClean="0"/>
              <a:t>passivitet</a:t>
            </a:r>
            <a:r>
              <a:rPr lang="da-DK" sz="2900" dirty="0" smtClean="0"/>
              <a:t>.</a:t>
            </a:r>
          </a:p>
          <a:p>
            <a:pPr marL="723900" lvl="2" indent="-266700">
              <a:lnSpc>
                <a:spcPct val="80000"/>
              </a:lnSpc>
              <a:buFont typeface="Arial" pitchFamily="34" charset="0"/>
              <a:buChar char="•"/>
            </a:pPr>
            <a:r>
              <a:rPr lang="da-DK" sz="2900" dirty="0" smtClean="0"/>
              <a:t>Ses særligt inden for </a:t>
            </a:r>
            <a:r>
              <a:rPr lang="da-DK" sz="2900" dirty="0" err="1" smtClean="0"/>
              <a:t>TV/satelitaftaler</a:t>
            </a:r>
            <a:r>
              <a:rPr lang="da-DK" sz="2900" dirty="0" smtClean="0"/>
              <a:t>, IT/internet-forbindelser, avis- og blad </a:t>
            </a:r>
            <a:r>
              <a:rPr lang="da-DK" sz="2900" dirty="0" smtClean="0"/>
              <a:t>abonnementer</a:t>
            </a:r>
          </a:p>
          <a:p>
            <a:pPr marL="723900" lvl="2" indent="-266700">
              <a:lnSpc>
                <a:spcPct val="80000"/>
              </a:lnSpc>
              <a:buFont typeface="Arial" pitchFamily="34" charset="0"/>
              <a:buChar char="•"/>
            </a:pPr>
            <a:endParaRPr lang="da-DK" sz="1200" dirty="0" smtClean="0"/>
          </a:p>
          <a:p>
            <a:pPr marL="266700" indent="-266700">
              <a:lnSpc>
                <a:spcPct val="80000"/>
              </a:lnSpc>
              <a:buFont typeface="Arial" pitchFamily="34" charset="0"/>
              <a:buChar char="•"/>
            </a:pPr>
            <a:r>
              <a:rPr lang="da-DK" sz="2900" dirty="0" smtClean="0"/>
              <a:t>Hvis en forbruger modtager en vare fra en </a:t>
            </a:r>
            <a:r>
              <a:rPr lang="da-DK" sz="2900" dirty="0" err="1" smtClean="0"/>
              <a:t>virksom-hed</a:t>
            </a:r>
            <a:r>
              <a:rPr lang="da-DK" sz="2900" dirty="0" smtClean="0"/>
              <a:t>, som han </a:t>
            </a:r>
            <a:r>
              <a:rPr lang="da-DK" sz="2900" b="1" dirty="0" smtClean="0"/>
              <a:t>ikke har bestilt</a:t>
            </a:r>
            <a:r>
              <a:rPr lang="da-DK" sz="2900" dirty="0" smtClean="0"/>
              <a:t>, og det ikke skyldes en fejl, kan forbrugeren beholde varen uden at skulle betale, jf. FBL § 8, stk. 1.</a:t>
            </a:r>
          </a:p>
          <a:p>
            <a:pPr marL="266700" indent="-266700">
              <a:lnSpc>
                <a:spcPct val="80000"/>
              </a:lnSpc>
              <a:buFont typeface="Arial" pitchFamily="34" charset="0"/>
              <a:buChar char="•"/>
            </a:pPr>
            <a:r>
              <a:rPr lang="da-DK" sz="2900" dirty="0" smtClean="0"/>
              <a:t>Det </a:t>
            </a:r>
            <a:r>
              <a:rPr lang="da-DK" sz="2900" dirty="0" smtClean="0"/>
              <a:t>samme gælder for tjenesteydelser/arbejde som en erhvervsdrivende udfører, uden at forbrugeren har bedt om det.</a:t>
            </a:r>
          </a:p>
          <a:p>
            <a:pPr marL="266700" indent="-266700">
              <a:lnSpc>
                <a:spcPct val="80000"/>
              </a:lnSpc>
              <a:buFont typeface="Arial" pitchFamily="34" charset="0"/>
              <a:buChar char="•"/>
            </a:pPr>
            <a:r>
              <a:rPr lang="da-DK" sz="2900" dirty="0" smtClean="0"/>
              <a:t>Området er tæt forbundet med princippet om </a:t>
            </a:r>
            <a:r>
              <a:rPr lang="da-DK" sz="2900" b="1" dirty="0" smtClean="0"/>
              <a:t>god markedsføringsskik</a:t>
            </a:r>
            <a:r>
              <a:rPr lang="da-DK" sz="2900" dirty="0" smtClean="0"/>
              <a:t>, jf. MFL § 1.</a:t>
            </a:r>
          </a:p>
          <a:p>
            <a:pPr marL="177800" indent="-177800">
              <a:lnSpc>
                <a:spcPct val="80000"/>
              </a:lnSpc>
              <a:buFont typeface="Arial" pitchFamily="34" charset="0"/>
              <a:buChar char="•"/>
            </a:pPr>
            <a:endParaRPr lang="da-DK" sz="3200" b="1" dirty="0" smtClean="0"/>
          </a:p>
        </p:txBody>
      </p:sp>
    </p:spTree>
    <p:extLst>
      <p:ext uri="{BB962C8B-B14F-4D97-AF65-F5344CB8AC3E}">
        <p14:creationId xmlns="" xmlns:p14="http://schemas.microsoft.com/office/powerpoint/2010/main" val="4078943014"/>
      </p:ext>
    </p:extLst>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1218</TotalTime>
  <Words>2559</Words>
  <Application>Microsoft Office PowerPoint</Application>
  <PresentationFormat>Skærmshow (4:3)</PresentationFormat>
  <Paragraphs>250</Paragraphs>
  <Slides>32</Slides>
  <Notes>32</Notes>
  <HiddenSlides>0</HiddenSlides>
  <MMClips>0</MMClips>
  <ScaleCrop>false</ScaleCrop>
  <HeadingPairs>
    <vt:vector size="4" baseType="variant">
      <vt:variant>
        <vt:lpstr>Tema</vt:lpstr>
      </vt:variant>
      <vt:variant>
        <vt:i4>1</vt:i4>
      </vt:variant>
      <vt:variant>
        <vt:lpstr>Diastitler</vt:lpstr>
      </vt:variant>
      <vt:variant>
        <vt:i4>32</vt:i4>
      </vt:variant>
    </vt:vector>
  </HeadingPairs>
  <TitlesOfParts>
    <vt:vector size="33" baseType="lpstr">
      <vt:lpstr>Kontortema</vt:lpstr>
      <vt:lpstr>Dias nummer 1</vt:lpstr>
      <vt:lpstr>Dias nummer 2</vt:lpstr>
      <vt:lpstr>Dias nummer 3</vt:lpstr>
      <vt:lpstr>Dias nummer 4</vt:lpstr>
      <vt:lpstr>Dias nummer 5</vt:lpstr>
      <vt:lpstr>Dias nummer 6</vt:lpstr>
      <vt:lpstr>Dias nummer 7</vt:lpstr>
      <vt:lpstr>Dias nummer 8</vt:lpstr>
      <vt:lpstr>Dias nummer 9</vt:lpstr>
      <vt:lpstr>Dias nummer 10</vt:lpstr>
      <vt:lpstr>Dias nummer 11</vt:lpstr>
      <vt:lpstr>Dias nummer 12</vt:lpstr>
      <vt:lpstr>Dias nummer 13</vt:lpstr>
      <vt:lpstr>Dias nummer 14</vt:lpstr>
      <vt:lpstr>Dias nummer 15</vt:lpstr>
      <vt:lpstr>Dias nummer 16</vt:lpstr>
      <vt:lpstr>Dias nummer 17</vt:lpstr>
      <vt:lpstr>Dias nummer 18</vt:lpstr>
      <vt:lpstr>Dias nummer 19</vt:lpstr>
      <vt:lpstr>Dias nummer 20</vt:lpstr>
      <vt:lpstr>Dias nummer 21</vt:lpstr>
      <vt:lpstr>Dias nummer 22</vt:lpstr>
      <vt:lpstr>Dias nummer 23</vt:lpstr>
      <vt:lpstr>Dias nummer 24</vt:lpstr>
      <vt:lpstr>Dias nummer 25</vt:lpstr>
      <vt:lpstr>Dias nummer 26</vt:lpstr>
      <vt:lpstr>Dias nummer 27</vt:lpstr>
      <vt:lpstr>Dias nummer 28</vt:lpstr>
      <vt:lpstr>Dias nummer 29</vt:lpstr>
      <vt:lpstr>Dias nummer 30</vt:lpstr>
      <vt:lpstr>Dias nummer 31</vt:lpstr>
      <vt:lpstr>Dias nummer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Dorte</dc:creator>
  <cp:lastModifiedBy>Dorte</cp:lastModifiedBy>
  <cp:revision>29</cp:revision>
  <dcterms:created xsi:type="dcterms:W3CDTF">2011-03-28T11:51:52Z</dcterms:created>
  <dcterms:modified xsi:type="dcterms:W3CDTF">2011-08-31T08:37:24Z</dcterms:modified>
</cp:coreProperties>
</file>