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7" r:id="rId2"/>
    <p:sldId id="260" r:id="rId3"/>
    <p:sldId id="263" r:id="rId4"/>
    <p:sldId id="265" r:id="rId5"/>
    <p:sldId id="262" r:id="rId6"/>
    <p:sldId id="264" r:id="rId7"/>
    <p:sldId id="266" r:id="rId8"/>
    <p:sldId id="261" r:id="rId9"/>
    <p:sldId id="267" r:id="rId10"/>
    <p:sldId id="268" r:id="rId11"/>
    <p:sldId id="269" r:id="rId12"/>
    <p:sldId id="270" r:id="rId13"/>
    <p:sldId id="275" r:id="rId14"/>
    <p:sldId id="271" r:id="rId15"/>
    <p:sldId id="272" r:id="rId16"/>
    <p:sldId id="273" r:id="rId17"/>
    <p:sldId id="274" r:id="rId18"/>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4728" autoAdjust="0"/>
  </p:normalViewPr>
  <p:slideViewPr>
    <p:cSldViewPr>
      <p:cViewPr>
        <p:scale>
          <a:sx n="75" d="100"/>
          <a:sy n="75" d="100"/>
        </p:scale>
        <p:origin x="-1218"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6" d="100"/>
          <a:sy n="56" d="100"/>
        </p:scale>
        <p:origin x="-286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7636190-17FE-4A89-A914-03FC2CA7B43A}" type="datetimeFigureOut">
              <a:rPr lang="da-DK" smtClean="0"/>
              <a:t>31-10-2011</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5" name="Pladsholder til dias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AF76DF8-470A-4D10-91CE-6B01DCE168BB}" type="slidenum">
              <a:rPr lang="da-DK" smtClean="0"/>
              <a:t>‹nr.›</a:t>
            </a:fld>
            <a:endParaRPr lang="da-DK"/>
          </a:p>
        </p:txBody>
      </p:sp>
    </p:spTree>
    <p:extLst>
      <p:ext uri="{BB962C8B-B14F-4D97-AF65-F5344CB8AC3E}">
        <p14:creationId xmlns:p14="http://schemas.microsoft.com/office/powerpoint/2010/main" val="26809341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Pladsholder til sidefod 8"/>
          <p:cNvSpPr>
            <a:spLocks noGrp="1"/>
          </p:cNvSpPr>
          <p:nvPr>
            <p:ph type="ftr" sz="quarter" idx="4"/>
          </p:nvPr>
        </p:nvSpPr>
        <p:spPr>
          <a:xfrm>
            <a:off x="3886200" y="8686800"/>
            <a:ext cx="2971800" cy="457200"/>
          </a:xfrm>
          <a:prstGeom prst="rect">
            <a:avLst/>
          </a:prstGeom>
        </p:spPr>
        <p:txBody>
          <a:bodyPr vert="horz" lIns="91440" tIns="45720" rIns="91440" bIns="45720" rtlCol="0" anchor="b"/>
          <a:lstStyle>
            <a:lvl1pPr algn="l">
              <a:defRPr sz="1200"/>
            </a:lvl1pPr>
          </a:lstStyle>
          <a:p>
            <a:endParaRPr lang="da-DK" dirty="0"/>
          </a:p>
        </p:txBody>
      </p:sp>
      <p:sp>
        <p:nvSpPr>
          <p:cNvPr id="13" name="Pladsholder til diasbillede 12"/>
          <p:cNvSpPr>
            <a:spLocks noGrp="1" noRot="1" noChangeAspect="1"/>
          </p:cNvSpPr>
          <p:nvPr>
            <p:ph type="sldImg" idx="2"/>
          </p:nvPr>
        </p:nvSpPr>
        <p:spPr>
          <a:xfrm>
            <a:off x="0" y="0"/>
            <a:ext cx="1196752" cy="9144000"/>
          </a:xfrm>
          <a:prstGeom prst="rect">
            <a:avLst/>
          </a:prstGeom>
          <a:noFill/>
          <a:ln w="12700">
            <a:solidFill>
              <a:prstClr val="black"/>
            </a:solidFill>
          </a:ln>
        </p:spPr>
        <p:txBody>
          <a:bodyPr vert="horz" lIns="91440" tIns="45720" rIns="91440" bIns="45720" rtlCol="0" anchor="ctr"/>
          <a:lstStyle/>
          <a:p>
            <a:endParaRPr lang="da-DK"/>
          </a:p>
        </p:txBody>
      </p:sp>
    </p:spTree>
    <p:extLst>
      <p:ext uri="{BB962C8B-B14F-4D97-AF65-F5344CB8AC3E}">
        <p14:creationId xmlns:p14="http://schemas.microsoft.com/office/powerpoint/2010/main" val="1654237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i master</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i master</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31-10-2011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326163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31-10-2011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4009419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31-10-2011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969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31-10-2011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58085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i master</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p>
            <a:fld id="{A8BCE80F-D1AE-4E54-980A-ADEAE1A16DB9}" type="datetimeFigureOut">
              <a:rPr lang="da-DK" smtClean="0"/>
              <a:pPr/>
              <a:t>31-10-2011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3747768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A8BCE80F-D1AE-4E54-980A-ADEAE1A16DB9}" type="datetimeFigureOut">
              <a:rPr lang="da-DK" smtClean="0"/>
              <a:pPr/>
              <a:t>31-10-2011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527593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i master</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A8BCE80F-D1AE-4E54-980A-ADEAE1A16DB9}" type="datetimeFigureOut">
              <a:rPr lang="da-DK" smtClean="0"/>
              <a:pPr/>
              <a:t>31-10-2011</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77800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2"/>
          <p:cNvSpPr>
            <a:spLocks noGrp="1"/>
          </p:cNvSpPr>
          <p:nvPr>
            <p:ph type="dt" sz="half" idx="10"/>
          </p:nvPr>
        </p:nvSpPr>
        <p:spPr/>
        <p:txBody>
          <a:bodyPr/>
          <a:lstStyle/>
          <a:p>
            <a:fld id="{A8BCE80F-D1AE-4E54-980A-ADEAE1A16DB9}" type="datetimeFigureOut">
              <a:rPr lang="da-DK" smtClean="0"/>
              <a:pPr/>
              <a:t>31-10-2011</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1480581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A8BCE80F-D1AE-4E54-980A-ADEAE1A16DB9}" type="datetimeFigureOut">
              <a:rPr lang="da-DK" smtClean="0"/>
              <a:pPr/>
              <a:t>31-10-2011</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3932454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i master</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A8BCE80F-D1AE-4E54-980A-ADEAE1A16DB9}" type="datetimeFigureOut">
              <a:rPr lang="da-DK" smtClean="0"/>
              <a:pPr/>
              <a:t>31-10-2011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435643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i master</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A8BCE80F-D1AE-4E54-980A-ADEAE1A16DB9}" type="datetimeFigureOut">
              <a:rPr lang="da-DK" smtClean="0"/>
              <a:pPr/>
              <a:t>31-10-2011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532350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Klik for at redigere i master</a:t>
            </a:r>
            <a:endParaRPr lang="da-DK"/>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BCE80F-D1AE-4E54-980A-ADEAE1A16DB9}" type="datetimeFigureOut">
              <a:rPr lang="da-DK" smtClean="0"/>
              <a:pPr/>
              <a:t>31-10-2011</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F43FF-D20D-4356-84DF-E87CFDADEC03}" type="slidenum">
              <a:rPr lang="da-DK" smtClean="0"/>
              <a:pPr/>
              <a:t>‹nr.›</a:t>
            </a:fld>
            <a:endParaRPr lang="da-DK"/>
          </a:p>
        </p:txBody>
      </p:sp>
    </p:spTree>
    <p:extLst>
      <p:ext uri="{BB962C8B-B14F-4D97-AF65-F5344CB8AC3E}">
        <p14:creationId xmlns:p14="http://schemas.microsoft.com/office/powerpoint/2010/main" val="1339054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kstboks 4"/>
          <p:cNvSpPr txBox="1"/>
          <p:nvPr/>
        </p:nvSpPr>
        <p:spPr>
          <a:xfrm>
            <a:off x="1062972" y="2228670"/>
            <a:ext cx="7344816"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Kapitel 14</a:t>
            </a:r>
          </a:p>
          <a:p>
            <a:pPr algn="ctr"/>
            <a:r>
              <a:rPr lang="da-DK" sz="3600" b="1" dirty="0" smtClean="0">
                <a:solidFill>
                  <a:srgbClr val="7030A0"/>
                </a:solidFill>
                <a:latin typeface="+mj-lt"/>
                <a:cs typeface="Arial" pitchFamily="34" charset="0"/>
              </a:rPr>
              <a:t>Virksomhedsformer og hæftelse</a:t>
            </a:r>
            <a:endParaRPr lang="da-DK" dirty="0">
              <a:latin typeface="+mj-lt"/>
            </a:endParaRPr>
          </a:p>
        </p:txBody>
      </p:sp>
    </p:spTree>
    <p:extLst>
      <p:ext uri="{BB962C8B-B14F-4D97-AF65-F5344CB8AC3E}">
        <p14:creationId xmlns:p14="http://schemas.microsoft.com/office/powerpoint/2010/main" val="17759282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1"/>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2.2.1 Interessentskab I/S</a:t>
            </a:r>
          </a:p>
          <a:p>
            <a:pPr algn="ctr"/>
            <a:r>
              <a:rPr lang="da-DK" sz="3600" b="1" dirty="0" smtClean="0">
                <a:solidFill>
                  <a:srgbClr val="7030A0"/>
                </a:solidFill>
                <a:latin typeface="+mj-lt"/>
                <a:cs typeface="Arial" pitchFamily="34" charset="0"/>
              </a:rPr>
              <a:t>Interessentskabskontrakten, fx</a:t>
            </a:r>
          </a:p>
        </p:txBody>
      </p:sp>
      <p:sp>
        <p:nvSpPr>
          <p:cNvPr id="3" name="Tekstboks 2"/>
          <p:cNvSpPr txBox="1"/>
          <p:nvPr/>
        </p:nvSpPr>
        <p:spPr>
          <a:xfrm>
            <a:off x="467544" y="1124745"/>
            <a:ext cx="8602730" cy="5262979"/>
          </a:xfrm>
          <a:prstGeom prst="rect">
            <a:avLst/>
          </a:prstGeom>
          <a:noFill/>
        </p:spPr>
        <p:txBody>
          <a:bodyPr wrap="square" rtlCol="0">
            <a:spAutoFit/>
          </a:bodyPr>
          <a:lstStyle/>
          <a:p>
            <a:pPr marL="177800" indent="-177800">
              <a:buFont typeface="Arial" pitchFamily="34" charset="0"/>
              <a:buChar char="•"/>
            </a:pPr>
            <a:r>
              <a:rPr lang="da-DK" sz="2400" dirty="0" smtClean="0"/>
              <a:t>Selskabets navn (i overensstemmelse med LEV § 6)</a:t>
            </a:r>
          </a:p>
          <a:p>
            <a:pPr marL="177800" indent="-177800">
              <a:buFont typeface="Arial" pitchFamily="34" charset="0"/>
              <a:buChar char="•"/>
            </a:pPr>
            <a:r>
              <a:rPr lang="da-DK" sz="2400" dirty="0" smtClean="0"/>
              <a:t>Selskabets adresse, formål, hjemsted</a:t>
            </a:r>
          </a:p>
          <a:p>
            <a:pPr marL="177800" indent="-177800">
              <a:buFont typeface="Arial" pitchFamily="34" charset="0"/>
              <a:buChar char="•"/>
            </a:pPr>
            <a:r>
              <a:rPr lang="da-DK" sz="2400" dirty="0" smtClean="0"/>
              <a:t>Ejerforhold og arbejdsindsats</a:t>
            </a:r>
          </a:p>
          <a:p>
            <a:pPr marL="177800" indent="-177800">
              <a:buFont typeface="Arial" pitchFamily="34" charset="0"/>
              <a:buChar char="•"/>
            </a:pPr>
            <a:r>
              <a:rPr lang="da-DK" sz="2400" dirty="0" smtClean="0"/>
              <a:t>Loyalitetspligt, tavshedspligt, konkurrenceklausul, erhvervshemmeligheder osv.</a:t>
            </a:r>
          </a:p>
          <a:p>
            <a:pPr marL="177800" indent="-177800">
              <a:buFont typeface="Arial" pitchFamily="34" charset="0"/>
              <a:buChar char="•"/>
            </a:pPr>
            <a:r>
              <a:rPr lang="da-DK" sz="2400" dirty="0" smtClean="0"/>
              <a:t>Ledelsesstruktur og beslutninger</a:t>
            </a:r>
          </a:p>
          <a:p>
            <a:pPr marL="177800" indent="-177800">
              <a:buFont typeface="Arial" pitchFamily="34" charset="0"/>
              <a:buChar char="•"/>
            </a:pPr>
            <a:r>
              <a:rPr lang="da-DK" sz="2400" dirty="0" smtClean="0"/>
              <a:t>Overskuds- og underskudsdeling</a:t>
            </a:r>
          </a:p>
          <a:p>
            <a:pPr marL="177800" indent="-177800">
              <a:buFont typeface="Arial" pitchFamily="34" charset="0"/>
              <a:buChar char="•"/>
            </a:pPr>
            <a:r>
              <a:rPr lang="da-DK" sz="2400" dirty="0" smtClean="0"/>
              <a:t>Kapitalkonti/økonomiske mellemværende med selskabet</a:t>
            </a:r>
          </a:p>
          <a:p>
            <a:pPr marL="177800" indent="-177800">
              <a:buFont typeface="Arial" pitchFamily="34" charset="0"/>
              <a:buChar char="•"/>
            </a:pPr>
            <a:r>
              <a:rPr lang="da-DK" sz="2400" dirty="0" smtClean="0"/>
              <a:t>Hæftelse – eksternt solidarisk, men hvad med internt? – </a:t>
            </a:r>
            <a:r>
              <a:rPr lang="da-DK" sz="2400" dirty="0" err="1" smtClean="0"/>
              <a:t>pro-rata</a:t>
            </a:r>
            <a:r>
              <a:rPr lang="da-DK" sz="2400" dirty="0" smtClean="0"/>
              <a:t>, regres, hæftelse ved indtræden/udtræden osv.</a:t>
            </a:r>
          </a:p>
          <a:p>
            <a:pPr marL="177800" indent="-177800">
              <a:buFont typeface="Arial" pitchFamily="34" charset="0"/>
              <a:buChar char="•"/>
            </a:pPr>
            <a:r>
              <a:rPr lang="da-DK" sz="2400" dirty="0" smtClean="0"/>
              <a:t>Overdragelse af ejerandel, salg af andel (internt eller til 3M?), overtagelse af andel fra dødsbo</a:t>
            </a:r>
          </a:p>
          <a:p>
            <a:pPr marL="177800" indent="-177800">
              <a:buFont typeface="Arial" pitchFamily="34" charset="0"/>
              <a:buChar char="•"/>
            </a:pPr>
            <a:r>
              <a:rPr lang="da-DK" sz="2400" dirty="0" smtClean="0"/>
              <a:t>Opsigelse af partnerskab, samarbejdsumulighed</a:t>
            </a:r>
          </a:p>
          <a:p>
            <a:pPr marL="177800" indent="-177800">
              <a:buFont typeface="Arial" pitchFamily="34" charset="0"/>
              <a:buChar char="•"/>
            </a:pPr>
            <a:r>
              <a:rPr lang="da-DK" sz="2400" dirty="0" smtClean="0"/>
              <a:t>Tvister og værneting</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1"/>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2.2.2 ApS og A/S (kapitalselskaber)</a:t>
            </a:r>
          </a:p>
        </p:txBody>
      </p:sp>
      <p:sp>
        <p:nvSpPr>
          <p:cNvPr id="3" name="Tekstboks 2"/>
          <p:cNvSpPr txBox="1"/>
          <p:nvPr/>
        </p:nvSpPr>
        <p:spPr>
          <a:xfrm>
            <a:off x="467544" y="1124745"/>
            <a:ext cx="8602730" cy="5201424"/>
          </a:xfrm>
          <a:prstGeom prst="rect">
            <a:avLst/>
          </a:prstGeom>
          <a:noFill/>
        </p:spPr>
        <p:txBody>
          <a:bodyPr wrap="square" rtlCol="0">
            <a:spAutoFit/>
          </a:bodyPr>
          <a:lstStyle/>
          <a:p>
            <a:pPr marL="177800" indent="-177800"/>
            <a:r>
              <a:rPr lang="da-DK" sz="2800" b="1" dirty="0" smtClean="0"/>
              <a:t>Stiftelse:</a:t>
            </a:r>
          </a:p>
          <a:p>
            <a:pPr marL="177800" indent="-177800"/>
            <a:r>
              <a:rPr lang="da-DK" sz="2800" dirty="0" smtClean="0"/>
              <a:t>Erhvervs- og selskabsstyrelsen</a:t>
            </a:r>
          </a:p>
          <a:p>
            <a:pPr marL="177800" indent="-177800"/>
            <a:r>
              <a:rPr lang="da-DK" sz="2800" dirty="0" smtClean="0"/>
              <a:t>Stiftelsesdokument, vedtægter, tegning af selskabskapital</a:t>
            </a:r>
          </a:p>
          <a:p>
            <a:pPr marL="177800" indent="-177800"/>
            <a:endParaRPr lang="da-DK" sz="1000" b="1" dirty="0" smtClean="0"/>
          </a:p>
          <a:p>
            <a:pPr marL="177800" indent="-177800"/>
            <a:r>
              <a:rPr lang="da-DK" sz="2800" b="1" dirty="0" smtClean="0"/>
              <a:t>Kontant indskud - kapitalkrav:</a:t>
            </a:r>
          </a:p>
          <a:p>
            <a:pPr marL="177800" indent="-177800">
              <a:buFont typeface="Arial" pitchFamily="34" charset="0"/>
              <a:buChar char="•"/>
            </a:pPr>
            <a:r>
              <a:rPr lang="da-DK" sz="2400" dirty="0" smtClean="0"/>
              <a:t>ApS: 80.000 kr. </a:t>
            </a:r>
          </a:p>
          <a:p>
            <a:pPr marL="177800" indent="-177800">
              <a:buFont typeface="Arial" pitchFamily="34" charset="0"/>
              <a:buChar char="•"/>
            </a:pPr>
            <a:r>
              <a:rPr lang="da-DK" sz="2400" dirty="0" smtClean="0"/>
              <a:t>A/S: 500.000 kr.</a:t>
            </a:r>
          </a:p>
          <a:p>
            <a:pPr marL="177800" indent="-177800"/>
            <a:r>
              <a:rPr lang="da-DK" sz="2800" b="1" dirty="0" err="1" smtClean="0"/>
              <a:t>Apportindskud</a:t>
            </a:r>
            <a:r>
              <a:rPr lang="da-DK" sz="2800" b="1" dirty="0" smtClean="0"/>
              <a:t> – andre værdier end kontanter:</a:t>
            </a:r>
          </a:p>
          <a:p>
            <a:pPr marL="177800" indent="-177800"/>
            <a:r>
              <a:rPr lang="da-DK" sz="2400" dirty="0" smtClean="0"/>
              <a:t>Revisorvurdering af aktiver der indskydes</a:t>
            </a:r>
          </a:p>
          <a:p>
            <a:pPr marL="177800" indent="-177800"/>
            <a:r>
              <a:rPr lang="da-DK" sz="2400" dirty="0" smtClean="0"/>
              <a:t>Værdier – minimum svarende til kapitalkravet</a:t>
            </a:r>
          </a:p>
          <a:p>
            <a:pPr marL="177800" indent="-177800"/>
            <a:endParaRPr lang="da-DK" sz="1000" b="1" dirty="0" smtClean="0"/>
          </a:p>
          <a:p>
            <a:pPr marL="177800" indent="-177800"/>
            <a:r>
              <a:rPr lang="da-DK" sz="2800" b="1" dirty="0" smtClean="0"/>
              <a:t>Til gengæld for kapitalindskud </a:t>
            </a:r>
            <a:r>
              <a:rPr lang="da-DK" sz="2400" b="1" dirty="0" smtClean="0"/>
              <a:t>modtager selskabsdeltagerne:</a:t>
            </a:r>
          </a:p>
          <a:p>
            <a:pPr marL="177800" indent="-177800">
              <a:buFont typeface="Arial" pitchFamily="34" charset="0"/>
              <a:buChar char="•"/>
            </a:pPr>
            <a:r>
              <a:rPr lang="da-DK" sz="2400" dirty="0" smtClean="0"/>
              <a:t>ApS: Anparter - anpartshaver</a:t>
            </a:r>
          </a:p>
          <a:p>
            <a:pPr marL="177800" indent="-177800">
              <a:buFont typeface="Arial" pitchFamily="34" charset="0"/>
              <a:buChar char="•"/>
            </a:pPr>
            <a:r>
              <a:rPr lang="da-DK" sz="2400" dirty="0" smtClean="0"/>
              <a:t>A/S: Aktier – aktionær</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1"/>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2.2.2 ApS og A/S (kapitalselskaber)</a:t>
            </a:r>
          </a:p>
        </p:txBody>
      </p:sp>
      <p:sp>
        <p:nvSpPr>
          <p:cNvPr id="3" name="Tekstboks 2"/>
          <p:cNvSpPr txBox="1"/>
          <p:nvPr/>
        </p:nvSpPr>
        <p:spPr>
          <a:xfrm>
            <a:off x="467544" y="1124745"/>
            <a:ext cx="8602730" cy="6586418"/>
          </a:xfrm>
          <a:prstGeom prst="rect">
            <a:avLst/>
          </a:prstGeom>
          <a:noFill/>
        </p:spPr>
        <p:txBody>
          <a:bodyPr wrap="square" rtlCol="0">
            <a:spAutoFit/>
          </a:bodyPr>
          <a:lstStyle/>
          <a:p>
            <a:pPr marL="177800" indent="-177800"/>
            <a:r>
              <a:rPr lang="da-DK" sz="2800" b="1" dirty="0" smtClean="0"/>
              <a:t>Ledelsesstruktur og beslutninger:</a:t>
            </a:r>
          </a:p>
          <a:p>
            <a:pPr marL="177800" indent="-177800">
              <a:buFont typeface="Arial" pitchFamily="34" charset="0"/>
              <a:buChar char="•"/>
            </a:pPr>
            <a:r>
              <a:rPr lang="da-DK" sz="2400" dirty="0" smtClean="0"/>
              <a:t>Bestyrelse 		direktion</a:t>
            </a:r>
          </a:p>
          <a:p>
            <a:pPr marL="177800" indent="-177800">
              <a:buFont typeface="Arial" pitchFamily="34" charset="0"/>
              <a:buChar char="•"/>
            </a:pPr>
            <a:r>
              <a:rPr lang="da-DK" sz="2400" dirty="0" smtClean="0"/>
              <a:t>Tilsynsråd 		direktion</a:t>
            </a:r>
          </a:p>
          <a:p>
            <a:endParaRPr lang="da-DK" sz="1000" dirty="0" smtClean="0"/>
          </a:p>
          <a:p>
            <a:r>
              <a:rPr lang="da-DK" sz="2400" b="1" dirty="0" smtClean="0"/>
              <a:t>Generalforsamlingen: </a:t>
            </a:r>
          </a:p>
          <a:p>
            <a:pPr marL="177800" indent="-177800">
              <a:buFont typeface="Arial" pitchFamily="34" charset="0"/>
              <a:buChar char="•"/>
            </a:pPr>
            <a:r>
              <a:rPr lang="da-DK" sz="2400" dirty="0" smtClean="0"/>
              <a:t>Et kapitalselskabs øverste myndighed. Kredsen af </a:t>
            </a:r>
            <a:r>
              <a:rPr lang="da-DK" sz="2400" dirty="0" err="1" smtClean="0"/>
              <a:t>kapitalejerne</a:t>
            </a:r>
            <a:r>
              <a:rPr lang="da-DK" sz="2400" dirty="0" smtClean="0"/>
              <a:t> træffer beslutning om de overordnede forhold i selskabet, herunder valg af medlemmer til bestyrelse/tilsynsråd i selskabet. </a:t>
            </a:r>
          </a:p>
          <a:p>
            <a:r>
              <a:rPr lang="da-DK" sz="2400" b="1" dirty="0" smtClean="0"/>
              <a:t>Tegningsret: </a:t>
            </a:r>
          </a:p>
          <a:p>
            <a:pPr marL="177800" indent="-177800">
              <a:buFont typeface="Arial" pitchFamily="34" charset="0"/>
              <a:buChar char="•"/>
            </a:pPr>
            <a:r>
              <a:rPr lang="da-DK" sz="2400" dirty="0" smtClean="0"/>
              <a:t>Hvilke personer kan handle og indgå aftaler på selskabets vegne?</a:t>
            </a:r>
          </a:p>
          <a:p>
            <a:pPr marL="177800" indent="-177800">
              <a:buFont typeface="Arial" pitchFamily="34" charset="0"/>
              <a:buChar char="•"/>
            </a:pPr>
            <a:r>
              <a:rPr lang="da-DK" sz="2400" dirty="0" smtClean="0"/>
              <a:t>En tegningsudskrift eller et sammenskrevet resumé fra Erhvervs- og Selskabsstyrelsen.</a:t>
            </a:r>
          </a:p>
          <a:p>
            <a:pPr marL="177800" indent="-177800"/>
            <a:r>
              <a:rPr lang="da-DK" sz="2400" b="1" dirty="0" err="1" smtClean="0"/>
              <a:t>Ejeraftale</a:t>
            </a:r>
            <a:r>
              <a:rPr lang="da-DK" sz="2400" b="1" dirty="0" smtClean="0"/>
              <a:t>:</a:t>
            </a:r>
            <a:r>
              <a:rPr lang="da-DK" sz="2400" dirty="0" smtClean="0"/>
              <a:t> </a:t>
            </a:r>
          </a:p>
          <a:p>
            <a:r>
              <a:rPr lang="da-DK" sz="2400" dirty="0" smtClean="0"/>
              <a:t>Regulerer det interne forhold mellem </a:t>
            </a:r>
            <a:r>
              <a:rPr lang="da-DK" sz="2400" dirty="0" err="1" smtClean="0"/>
              <a:t>kapitalejerne</a:t>
            </a:r>
            <a:r>
              <a:rPr lang="da-DK" sz="2400" dirty="0" smtClean="0"/>
              <a:t> (aktionær-overenskomst/anpartshaveroverenskomst)</a:t>
            </a:r>
          </a:p>
          <a:p>
            <a:pPr marL="177800" indent="-177800">
              <a:buFont typeface="Arial" pitchFamily="34" charset="0"/>
              <a:buChar char="•"/>
            </a:pPr>
            <a:endParaRPr lang="da-DK" sz="2400" dirty="0" smtClean="0"/>
          </a:p>
          <a:p>
            <a:pPr marL="177800" indent="-177800">
              <a:buFont typeface="Arial" pitchFamily="34" charset="0"/>
              <a:buChar char="•"/>
            </a:pPr>
            <a:endParaRPr lang="da-DK" sz="2400" dirty="0" smtClean="0"/>
          </a:p>
          <a:p>
            <a:pPr marL="177800" indent="-177800"/>
            <a:endParaRPr lang="da-DK" sz="2400" dirty="0" smtClean="0"/>
          </a:p>
        </p:txBody>
      </p:sp>
      <p:cxnSp>
        <p:nvCxnSpPr>
          <p:cNvPr id="8" name="Lige pilforbindelse 7"/>
          <p:cNvCxnSpPr/>
          <p:nvPr/>
        </p:nvCxnSpPr>
        <p:spPr>
          <a:xfrm>
            <a:off x="2411760" y="1844824"/>
            <a:ext cx="64807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Lige pilforbindelse 11"/>
          <p:cNvCxnSpPr/>
          <p:nvPr/>
        </p:nvCxnSpPr>
        <p:spPr>
          <a:xfrm>
            <a:off x="2411760" y="2204864"/>
            <a:ext cx="64807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1"/>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2.2.2 ApS og A/S (kapitalselskaber)</a:t>
            </a:r>
          </a:p>
        </p:txBody>
      </p:sp>
      <p:sp>
        <p:nvSpPr>
          <p:cNvPr id="3" name="Tekstboks 2"/>
          <p:cNvSpPr txBox="1"/>
          <p:nvPr/>
        </p:nvSpPr>
        <p:spPr>
          <a:xfrm>
            <a:off x="467544" y="1124745"/>
            <a:ext cx="8602730" cy="4401205"/>
          </a:xfrm>
          <a:prstGeom prst="rect">
            <a:avLst/>
          </a:prstGeom>
          <a:noFill/>
        </p:spPr>
        <p:txBody>
          <a:bodyPr wrap="square" rtlCol="0">
            <a:spAutoFit/>
          </a:bodyPr>
          <a:lstStyle/>
          <a:p>
            <a:pPr marL="177800" indent="-177800"/>
            <a:endParaRPr lang="da-DK" sz="2800" b="1" dirty="0" smtClean="0"/>
          </a:p>
          <a:p>
            <a:pPr marL="177800" indent="-177800"/>
            <a:r>
              <a:rPr lang="da-DK" sz="3200" b="1" dirty="0" smtClean="0"/>
              <a:t>Koncern</a:t>
            </a:r>
            <a:r>
              <a:rPr lang="da-DK" sz="2800" b="1" dirty="0" smtClean="0"/>
              <a:t> </a:t>
            </a:r>
            <a:r>
              <a:rPr lang="da-DK" sz="2400" dirty="0" smtClean="0"/>
              <a:t>(se fig. 14.7)</a:t>
            </a:r>
            <a:r>
              <a:rPr lang="da-DK" sz="2800" dirty="0" smtClean="0"/>
              <a:t>:</a:t>
            </a:r>
          </a:p>
          <a:p>
            <a:pPr marL="177800" indent="-177800">
              <a:buFont typeface="Arial" pitchFamily="34" charset="0"/>
              <a:buChar char="•"/>
            </a:pPr>
            <a:r>
              <a:rPr lang="da-DK" sz="2800" b="1" dirty="0" smtClean="0"/>
              <a:t>Et moderselskab </a:t>
            </a:r>
            <a:r>
              <a:rPr lang="da-DK" sz="2800" dirty="0" smtClean="0"/>
              <a:t>er karakteriseret ved at selskabet ejer en stor del af aktierne eller anparterne i et andet selskab, som kaldes et </a:t>
            </a:r>
            <a:r>
              <a:rPr lang="da-DK" sz="2800" b="1" dirty="0" smtClean="0"/>
              <a:t>datterselskab</a:t>
            </a:r>
            <a:r>
              <a:rPr lang="da-DK" sz="2800" dirty="0" smtClean="0"/>
              <a:t>. </a:t>
            </a:r>
          </a:p>
          <a:p>
            <a:pPr marL="177800" indent="-177800">
              <a:buFont typeface="Arial" pitchFamily="34" charset="0"/>
              <a:buChar char="•"/>
              <a:tabLst>
                <a:tab pos="177800" algn="l"/>
              </a:tabLst>
            </a:pPr>
            <a:r>
              <a:rPr lang="da-DK" sz="2800" dirty="0" smtClean="0"/>
              <a:t>Hvert selskab inden for koncernen er en juridisk person, som har sit ”eget liv”.</a:t>
            </a:r>
          </a:p>
          <a:p>
            <a:pPr marL="177800" indent="-177800">
              <a:buFont typeface="Arial" pitchFamily="34" charset="0"/>
              <a:buChar char="•"/>
              <a:tabLst>
                <a:tab pos="177800" algn="l"/>
              </a:tabLst>
            </a:pPr>
            <a:r>
              <a:rPr lang="da-DK" sz="2800" dirty="0" err="1" smtClean="0"/>
              <a:t>Koncernsforbundne</a:t>
            </a:r>
            <a:r>
              <a:rPr lang="da-DK" sz="2800" dirty="0" smtClean="0"/>
              <a:t> selskaber kan indgå aftaler og handle med hinanden på sædvanlige vilkår.</a:t>
            </a:r>
          </a:p>
          <a:p>
            <a:pPr marL="177800" indent="-177800"/>
            <a:endParaRPr lang="da-DK" sz="24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1"/>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2.2.3 Kommanditselskab K/S </a:t>
            </a:r>
            <a:r>
              <a:rPr lang="da-DK" sz="2400" b="1" dirty="0" smtClean="0">
                <a:solidFill>
                  <a:srgbClr val="7030A0"/>
                </a:solidFill>
                <a:latin typeface="+mj-lt"/>
                <a:cs typeface="Arial" pitchFamily="34" charset="0"/>
              </a:rPr>
              <a:t>(se fig. 14.8)</a:t>
            </a:r>
          </a:p>
        </p:txBody>
      </p:sp>
      <p:sp>
        <p:nvSpPr>
          <p:cNvPr id="3" name="Tekstboks 2"/>
          <p:cNvSpPr txBox="1"/>
          <p:nvPr/>
        </p:nvSpPr>
        <p:spPr>
          <a:xfrm>
            <a:off x="467544" y="1124745"/>
            <a:ext cx="8602730" cy="6155531"/>
          </a:xfrm>
          <a:prstGeom prst="rect">
            <a:avLst/>
          </a:prstGeom>
          <a:noFill/>
        </p:spPr>
        <p:txBody>
          <a:bodyPr wrap="square" rtlCol="0">
            <a:spAutoFit/>
          </a:bodyPr>
          <a:lstStyle/>
          <a:p>
            <a:endParaRPr lang="da-DK" sz="2800" b="1" dirty="0" smtClean="0"/>
          </a:p>
          <a:p>
            <a:r>
              <a:rPr lang="da-DK" sz="3200" b="1" dirty="0" smtClean="0"/>
              <a:t>Ejerne og hæftelse:</a:t>
            </a:r>
          </a:p>
          <a:p>
            <a:r>
              <a:rPr lang="da-DK" sz="2800" dirty="0" smtClean="0"/>
              <a:t>Ejerne i et K/S kan både være virksomheder (juridiske personer) og enkeltpersoner (fysiske personer).</a:t>
            </a:r>
            <a:endParaRPr lang="da-DK" sz="2800" b="1" dirty="0" smtClean="0"/>
          </a:p>
          <a:p>
            <a:pPr marL="177800" indent="-177800"/>
            <a:endParaRPr lang="da-DK" sz="1000" b="1" dirty="0" smtClean="0"/>
          </a:p>
          <a:p>
            <a:pPr marL="177800" indent="-177800">
              <a:buFont typeface="Arial" pitchFamily="34" charset="0"/>
              <a:buChar char="•"/>
            </a:pPr>
            <a:r>
              <a:rPr lang="da-DK" sz="2800" b="1" dirty="0" smtClean="0"/>
              <a:t>Komplementar: </a:t>
            </a:r>
            <a:r>
              <a:rPr lang="da-DK" sz="2800" dirty="0" smtClean="0"/>
              <a:t>Hæfter</a:t>
            </a:r>
            <a:r>
              <a:rPr lang="da-DK" sz="2800" b="1" dirty="0" smtClean="0"/>
              <a:t> </a:t>
            </a:r>
            <a:r>
              <a:rPr lang="da-DK" sz="2800" dirty="0" smtClean="0"/>
              <a:t>personligt, uden begrænsning og solidarisk for virksomhedens forpligtelser.</a:t>
            </a:r>
            <a:endParaRPr lang="da-DK" sz="2800" b="1" dirty="0" smtClean="0"/>
          </a:p>
          <a:p>
            <a:pPr marL="177800" indent="-177800">
              <a:buFont typeface="Arial" pitchFamily="34" charset="0"/>
              <a:buChar char="•"/>
            </a:pPr>
            <a:r>
              <a:rPr lang="da-DK" sz="2800" b="1" dirty="0" smtClean="0"/>
              <a:t>Kommanditist: </a:t>
            </a:r>
            <a:r>
              <a:rPr lang="da-DK" sz="2800" dirty="0" smtClean="0"/>
              <a:t>Hæfter begrænset for virksomhedens forpligtelser og kommanditisten kan ikke miste mere end det beløb der er indskudt i kommanditselskabet. </a:t>
            </a:r>
            <a:endParaRPr lang="da-DK" sz="2800" b="1" dirty="0" smtClean="0"/>
          </a:p>
          <a:p>
            <a:pPr marL="177800" indent="-177800"/>
            <a:endParaRPr lang="da-DK" sz="2800" b="1" dirty="0" smtClean="0"/>
          </a:p>
          <a:p>
            <a:pPr marL="177800" indent="-177800"/>
            <a:endParaRPr lang="da-DK" sz="2800" b="1" dirty="0" smtClean="0"/>
          </a:p>
          <a:p>
            <a:pPr marL="177800" indent="-177800"/>
            <a:endParaRPr lang="da-DK" sz="2400" dirty="0" smtClean="0"/>
          </a:p>
          <a:p>
            <a:pPr marL="177800" indent="-177800">
              <a:buFont typeface="Arial" pitchFamily="34" charset="0"/>
              <a:buChar char="•"/>
            </a:pPr>
            <a:endParaRPr lang="da-DK" sz="2400" dirty="0" smtClean="0"/>
          </a:p>
          <a:p>
            <a:pPr marL="177800" indent="-177800"/>
            <a:endParaRPr lang="da-DK" sz="24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1"/>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2.2.3 Partnerselskab P/S </a:t>
            </a:r>
          </a:p>
        </p:txBody>
      </p:sp>
      <p:sp>
        <p:nvSpPr>
          <p:cNvPr id="3" name="Tekstboks 2"/>
          <p:cNvSpPr txBox="1"/>
          <p:nvPr/>
        </p:nvSpPr>
        <p:spPr>
          <a:xfrm>
            <a:off x="467544" y="1124745"/>
            <a:ext cx="8602730" cy="6617196"/>
          </a:xfrm>
          <a:prstGeom prst="rect">
            <a:avLst/>
          </a:prstGeom>
          <a:noFill/>
        </p:spPr>
        <p:txBody>
          <a:bodyPr wrap="square" rtlCol="0">
            <a:spAutoFit/>
          </a:bodyPr>
          <a:lstStyle/>
          <a:p>
            <a:pPr marL="177800" indent="-177800">
              <a:buFont typeface="Arial" pitchFamily="34" charset="0"/>
              <a:buChar char="•"/>
            </a:pPr>
            <a:r>
              <a:rPr lang="da-DK" sz="2400" b="1" dirty="0" smtClean="0"/>
              <a:t>Kaldes også </a:t>
            </a:r>
            <a:r>
              <a:rPr lang="da-DK" sz="2400" b="1" dirty="0" err="1" smtClean="0"/>
              <a:t>kommanditaktieselskab</a:t>
            </a:r>
            <a:endParaRPr lang="da-DK" sz="2400" b="1" dirty="0" smtClean="0"/>
          </a:p>
          <a:p>
            <a:pPr marL="177800" indent="-177800">
              <a:buFont typeface="Arial" pitchFamily="34" charset="0"/>
              <a:buChar char="•"/>
            </a:pPr>
            <a:r>
              <a:rPr lang="da-DK" sz="2400" b="1" dirty="0" smtClean="0"/>
              <a:t>2 typer selskabsdeltagere: </a:t>
            </a:r>
            <a:r>
              <a:rPr lang="da-DK" sz="2400" dirty="0" smtClean="0"/>
              <a:t>Mindst én komplementar og mindst én kommanditist</a:t>
            </a:r>
          </a:p>
          <a:p>
            <a:pPr marL="177800" indent="-177800">
              <a:buFont typeface="Arial" pitchFamily="34" charset="0"/>
              <a:buChar char="•"/>
            </a:pPr>
            <a:r>
              <a:rPr lang="da-DK" sz="2400" dirty="0" smtClean="0"/>
              <a:t>Kommanditisterne har </a:t>
            </a:r>
            <a:r>
              <a:rPr lang="da-DK" sz="2400" b="1" dirty="0" smtClean="0"/>
              <a:t>indskudt kapital</a:t>
            </a:r>
            <a:r>
              <a:rPr lang="da-DK" sz="2400" dirty="0" smtClean="0"/>
              <a:t>, som er fordelt på aktier.</a:t>
            </a:r>
          </a:p>
          <a:p>
            <a:pPr marL="177800" indent="-177800">
              <a:buFont typeface="Arial" pitchFamily="34" charset="0"/>
              <a:buChar char="•"/>
            </a:pPr>
            <a:r>
              <a:rPr lang="da-DK" sz="2400" dirty="0" smtClean="0"/>
              <a:t>Både </a:t>
            </a:r>
            <a:r>
              <a:rPr lang="da-DK" sz="2400" b="1" dirty="0" smtClean="0"/>
              <a:t>fysiske og juridiske </a:t>
            </a:r>
            <a:r>
              <a:rPr lang="da-DK" sz="2400" dirty="0" smtClean="0"/>
              <a:t>personer kan være komplementar i et partnerselskab.</a:t>
            </a:r>
          </a:p>
          <a:p>
            <a:pPr marL="177800" indent="-177800">
              <a:buFont typeface="Arial" pitchFamily="34" charset="0"/>
              <a:buChar char="•"/>
            </a:pPr>
            <a:r>
              <a:rPr lang="da-DK" sz="2400" b="1" dirty="0" smtClean="0"/>
              <a:t>Hæftelse: </a:t>
            </a:r>
          </a:p>
          <a:p>
            <a:pPr marL="635000" lvl="3" indent="-177800">
              <a:buFont typeface="Arial" pitchFamily="34" charset="0"/>
              <a:buChar char="•"/>
            </a:pPr>
            <a:r>
              <a:rPr lang="da-DK" sz="2400" dirty="0" smtClean="0"/>
              <a:t>Komplementaren hæfter personligt og direkte, og hvis der er flere komplementarer hæfter de solidarisk.</a:t>
            </a:r>
          </a:p>
          <a:p>
            <a:pPr marL="635000" lvl="3" indent="-177800">
              <a:buFont typeface="Arial" pitchFamily="34" charset="0"/>
              <a:buChar char="•"/>
            </a:pPr>
            <a:r>
              <a:rPr lang="da-DK" sz="2400" dirty="0" err="1" smtClean="0"/>
              <a:t>Kommanditaktionæren</a:t>
            </a:r>
            <a:r>
              <a:rPr lang="da-DK" sz="2400" dirty="0" smtClean="0"/>
              <a:t> hæfter begrænset.</a:t>
            </a:r>
          </a:p>
          <a:p>
            <a:pPr marL="177800" lvl="2" indent="-177800">
              <a:buFont typeface="Arial" pitchFamily="34" charset="0"/>
              <a:buChar char="•"/>
            </a:pPr>
            <a:r>
              <a:rPr lang="da-DK" sz="2400" dirty="0" smtClean="0"/>
              <a:t>Partnerselskabet adskiller sig blandt andet fra et K/S ved at der skal indbetales selskabskapital. </a:t>
            </a:r>
            <a:r>
              <a:rPr lang="da-DK" sz="2400" dirty="0" err="1" smtClean="0"/>
              <a:t>Kommanditaktionærerne</a:t>
            </a:r>
            <a:r>
              <a:rPr lang="da-DK" sz="2400" dirty="0" smtClean="0"/>
              <a:t> skal som minimum tegne </a:t>
            </a:r>
            <a:r>
              <a:rPr lang="da-DK" sz="2400" dirty="0" err="1" smtClean="0"/>
              <a:t>kommanditaktier</a:t>
            </a:r>
            <a:r>
              <a:rPr lang="da-DK" sz="2400" dirty="0" smtClean="0"/>
              <a:t> for kr. 500.000.</a:t>
            </a:r>
          </a:p>
          <a:p>
            <a:endParaRPr lang="da-DK" sz="2400" dirty="0" smtClean="0"/>
          </a:p>
          <a:p>
            <a:pPr marL="177800" indent="-177800"/>
            <a:endParaRPr lang="da-DK" sz="2400" dirty="0" smtClean="0"/>
          </a:p>
          <a:p>
            <a:pPr marL="177800" indent="-177800">
              <a:buFont typeface="Arial" pitchFamily="34" charset="0"/>
              <a:buChar char="•"/>
            </a:pPr>
            <a:endParaRPr lang="da-DK" sz="2400" dirty="0" smtClean="0"/>
          </a:p>
          <a:p>
            <a:pPr marL="177800" indent="-177800"/>
            <a:endParaRPr lang="da-DK" sz="24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1"/>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2.2.4 Partrederi og partselskab</a:t>
            </a:r>
          </a:p>
        </p:txBody>
      </p:sp>
      <p:sp>
        <p:nvSpPr>
          <p:cNvPr id="3" name="Tekstboks 2"/>
          <p:cNvSpPr txBox="1"/>
          <p:nvPr/>
        </p:nvSpPr>
        <p:spPr>
          <a:xfrm>
            <a:off x="467544" y="1124745"/>
            <a:ext cx="8602730" cy="5386090"/>
          </a:xfrm>
          <a:prstGeom prst="rect">
            <a:avLst/>
          </a:prstGeom>
          <a:noFill/>
        </p:spPr>
        <p:txBody>
          <a:bodyPr wrap="square" rtlCol="0">
            <a:spAutoFit/>
          </a:bodyPr>
          <a:lstStyle/>
          <a:p>
            <a:pPr marL="177800" indent="-177800"/>
            <a:r>
              <a:rPr lang="da-DK" sz="3200" b="1" dirty="0" smtClean="0"/>
              <a:t>Partrederi:</a:t>
            </a:r>
          </a:p>
          <a:p>
            <a:pPr marL="177800" indent="-177800">
              <a:buFont typeface="Arial" pitchFamily="34" charset="0"/>
              <a:buChar char="•"/>
            </a:pPr>
            <a:r>
              <a:rPr lang="da-DK" sz="2800" dirty="0" smtClean="0"/>
              <a:t>Særligt inden for </a:t>
            </a:r>
            <a:r>
              <a:rPr lang="da-DK" sz="2800" dirty="0" err="1" smtClean="0"/>
              <a:t>småskibsfarten</a:t>
            </a:r>
            <a:r>
              <a:rPr lang="da-DK" sz="2800" dirty="0" smtClean="0"/>
              <a:t>, hvor 2 eller flere ejer et skib.</a:t>
            </a:r>
            <a:endParaRPr lang="da-DK" sz="2800" b="1" dirty="0" smtClean="0"/>
          </a:p>
          <a:p>
            <a:pPr marL="177800" indent="-177800">
              <a:buFont typeface="Arial" pitchFamily="34" charset="0"/>
              <a:buChar char="•"/>
            </a:pPr>
            <a:r>
              <a:rPr lang="da-DK" sz="2800" dirty="0" smtClean="0"/>
              <a:t>Partrederne </a:t>
            </a:r>
            <a:r>
              <a:rPr lang="da-DK" sz="2800" b="1" dirty="0" smtClean="0"/>
              <a:t>hæfter personligt, direkte og </a:t>
            </a:r>
            <a:r>
              <a:rPr lang="da-DK" sz="2800" b="1" dirty="0" err="1" smtClean="0"/>
              <a:t>pro-rata</a:t>
            </a:r>
            <a:r>
              <a:rPr lang="da-DK" sz="2800" dirty="0" smtClean="0"/>
              <a:t> for partrederiets gæld, dvs. i forhold til deres andel i skibet</a:t>
            </a:r>
            <a:endParaRPr lang="da-DK" sz="2800" b="1" dirty="0" smtClean="0"/>
          </a:p>
          <a:p>
            <a:pPr marL="177800" indent="-177800"/>
            <a:r>
              <a:rPr lang="da-DK" sz="3200" b="1" dirty="0" smtClean="0"/>
              <a:t>Partselskab:</a:t>
            </a:r>
          </a:p>
          <a:p>
            <a:pPr marL="177800" indent="-177800">
              <a:buFont typeface="Arial" pitchFamily="34" charset="0"/>
              <a:buChar char="•"/>
            </a:pPr>
            <a:r>
              <a:rPr lang="da-DK" sz="2800" dirty="0" smtClean="0"/>
              <a:t>Ikke særlig udbredt, men ses dog særligt inden for tidsbegrænsede projekter, fx byggeprojekter, hvor der er et tidsbegrænset samarbejde mellem de involverede håndværkere. </a:t>
            </a:r>
          </a:p>
          <a:p>
            <a:pPr marL="177800" indent="-177800">
              <a:buFont typeface="Arial" pitchFamily="34" charset="0"/>
              <a:buChar char="•"/>
            </a:pPr>
            <a:r>
              <a:rPr lang="da-DK" sz="2800" dirty="0" smtClean="0"/>
              <a:t>Partselskabsdeltageren </a:t>
            </a:r>
            <a:r>
              <a:rPr lang="da-DK" sz="2800" b="1" dirty="0" smtClean="0"/>
              <a:t>hæfter </a:t>
            </a:r>
            <a:r>
              <a:rPr lang="da-DK" sz="2800" b="1" dirty="0" err="1" smtClean="0"/>
              <a:t>pro-rata</a:t>
            </a:r>
            <a:r>
              <a:rPr lang="da-DK" sz="2800" dirty="0" smtClean="0"/>
              <a:t> med hele sin formue, men kun for sin egen del af selskabets gæld.</a:t>
            </a:r>
            <a:endParaRPr lang="da-DK" sz="24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1"/>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smtClean="0">
                <a:solidFill>
                  <a:srgbClr val="7030A0"/>
                </a:solidFill>
                <a:latin typeface="+mj-lt"/>
                <a:cs typeface="Arial" pitchFamily="34" charset="0"/>
              </a:rPr>
              <a:t>2.2.5 Andelsselskab </a:t>
            </a:r>
            <a:r>
              <a:rPr lang="da-DK" sz="3600" b="1" dirty="0" smtClean="0">
                <a:solidFill>
                  <a:srgbClr val="7030A0"/>
                </a:solidFill>
                <a:latin typeface="+mj-lt"/>
                <a:cs typeface="Arial" pitchFamily="34" charset="0"/>
              </a:rPr>
              <a:t>A.M.B.A</a:t>
            </a:r>
          </a:p>
        </p:txBody>
      </p:sp>
      <p:sp>
        <p:nvSpPr>
          <p:cNvPr id="3" name="Tekstboks 2"/>
          <p:cNvSpPr txBox="1"/>
          <p:nvPr/>
        </p:nvSpPr>
        <p:spPr>
          <a:xfrm>
            <a:off x="467544" y="1124745"/>
            <a:ext cx="8602730" cy="4955203"/>
          </a:xfrm>
          <a:prstGeom prst="rect">
            <a:avLst/>
          </a:prstGeom>
          <a:noFill/>
        </p:spPr>
        <p:txBody>
          <a:bodyPr wrap="square" rtlCol="0">
            <a:spAutoFit/>
          </a:bodyPr>
          <a:lstStyle/>
          <a:p>
            <a:pPr marL="177800" indent="-177800">
              <a:buFont typeface="Arial" pitchFamily="34" charset="0"/>
              <a:buChar char="•"/>
            </a:pPr>
            <a:r>
              <a:rPr lang="da-DK" sz="2400" b="1" dirty="0" smtClean="0"/>
              <a:t>Formål:</a:t>
            </a:r>
            <a:r>
              <a:rPr lang="da-DK" sz="2400" dirty="0" smtClean="0"/>
              <a:t> At fremme deltagernes fælles interesser gennem deres deltagelse i virksomheden som aftagere, leverandører eller på anden lignende måde, og hvor virksomhedens afkast fordeles blandt medlemmerne eller forbliver indestående i virksomheden, jf. LEV § 4.</a:t>
            </a:r>
            <a:endParaRPr lang="da-DK" sz="2400" b="1" dirty="0" smtClean="0"/>
          </a:p>
          <a:p>
            <a:pPr marL="177800" indent="-177800">
              <a:buFont typeface="Arial" pitchFamily="34" charset="0"/>
              <a:buChar char="•"/>
            </a:pPr>
            <a:r>
              <a:rPr lang="da-DK" sz="2400" dirty="0" smtClean="0"/>
              <a:t>Ses inden for landbrug, indkøbs- og brugsforeninger, vandværk, varme- og elforsyningsselskaber mv.</a:t>
            </a:r>
            <a:endParaRPr lang="da-DK" sz="2400" b="1" dirty="0" smtClean="0"/>
          </a:p>
          <a:p>
            <a:pPr marL="177800" indent="-177800">
              <a:buFont typeface="Arial" pitchFamily="34" charset="0"/>
              <a:buChar char="•"/>
            </a:pPr>
            <a:r>
              <a:rPr lang="da-DK" sz="2400" b="1" dirty="0" smtClean="0"/>
              <a:t>Hæftelsen</a:t>
            </a:r>
            <a:r>
              <a:rPr lang="da-DK" sz="2400" dirty="0" smtClean="0"/>
              <a:t> i et andelsselskab er ikke lovreguleret. Hæftelsesformen fremgår af selskabets vedtægter.</a:t>
            </a:r>
          </a:p>
          <a:p>
            <a:pPr marL="635000" lvl="1" indent="-177800">
              <a:buFont typeface="Arial" pitchFamily="34" charset="0"/>
              <a:buChar char="•"/>
            </a:pPr>
            <a:r>
              <a:rPr lang="da-DK" sz="2400" dirty="0" smtClean="0"/>
              <a:t>Oftest er der begrænset hæftelse for ejerne, som er subsidiær eller indirekte, dvs. at kreditorerne først skal have udtømt alle muligheder for inddrivelse hos andelsselskabet, før de kan gå efter andelshaverne</a:t>
            </a:r>
            <a:r>
              <a:rPr lang="da-DK" sz="2800" dirty="0" smtClean="0"/>
              <a:t>.</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Virksomhedsformer og hæftelse</a:t>
            </a:r>
          </a:p>
        </p:txBody>
      </p:sp>
      <p:sp>
        <p:nvSpPr>
          <p:cNvPr id="3" name="Tekstboks 2"/>
          <p:cNvSpPr txBox="1"/>
          <p:nvPr/>
        </p:nvSpPr>
        <p:spPr>
          <a:xfrm>
            <a:off x="467544" y="1340768"/>
            <a:ext cx="8602730" cy="3970318"/>
          </a:xfrm>
          <a:prstGeom prst="rect">
            <a:avLst/>
          </a:prstGeom>
          <a:noFill/>
        </p:spPr>
        <p:txBody>
          <a:bodyPr wrap="square" rtlCol="0">
            <a:spAutoFit/>
          </a:bodyPr>
          <a:lstStyle/>
          <a:p>
            <a:r>
              <a:rPr lang="da-DK" sz="3600" b="1" dirty="0" smtClean="0">
                <a:cs typeface="Arial" pitchFamily="34" charset="0"/>
              </a:rPr>
              <a:t>I kapitel 14 gennemgås:</a:t>
            </a:r>
          </a:p>
          <a:p>
            <a:pPr marL="355600" indent="-355600">
              <a:buFont typeface="Arial" pitchFamily="34" charset="0"/>
              <a:buChar char="•"/>
            </a:pPr>
            <a:r>
              <a:rPr lang="da-DK" sz="3600" dirty="0" smtClean="0">
                <a:cs typeface="Arial" pitchFamily="34" charset="0"/>
              </a:rPr>
              <a:t>Hæftelsesformer</a:t>
            </a:r>
          </a:p>
          <a:p>
            <a:pPr marL="355600" indent="-355600">
              <a:buFont typeface="Arial" pitchFamily="34" charset="0"/>
              <a:buChar char="•"/>
            </a:pPr>
            <a:r>
              <a:rPr lang="da-DK" sz="3600" dirty="0" smtClean="0">
                <a:cs typeface="Arial" pitchFamily="34" charset="0"/>
              </a:rPr>
              <a:t>Virksomhedsformer</a:t>
            </a:r>
          </a:p>
          <a:p>
            <a:pPr marL="812800" lvl="1" indent="-355600">
              <a:buFont typeface="Arial" pitchFamily="34" charset="0"/>
              <a:buChar char="•"/>
            </a:pPr>
            <a:r>
              <a:rPr lang="da-DK" sz="3600" dirty="0" smtClean="0">
                <a:cs typeface="Arial" pitchFamily="34" charset="0"/>
              </a:rPr>
              <a:t>Enkeltmandsvirksomhed</a:t>
            </a:r>
          </a:p>
          <a:p>
            <a:pPr marL="812800" lvl="1" indent="-355600">
              <a:buFont typeface="Arial" pitchFamily="34" charset="0"/>
              <a:buChar char="•"/>
            </a:pPr>
            <a:r>
              <a:rPr lang="da-DK" sz="3600" dirty="0" smtClean="0">
                <a:cs typeface="Arial" pitchFamily="34" charset="0"/>
              </a:rPr>
              <a:t>Virksomhed i selskabsform, I/S, ApS, A/S, K/S, P/S, mv.</a:t>
            </a:r>
          </a:p>
          <a:p>
            <a:endParaRPr lang="da-DK" sz="36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1. Hæftelse - begreber</a:t>
            </a:r>
          </a:p>
        </p:txBody>
      </p:sp>
      <p:sp>
        <p:nvSpPr>
          <p:cNvPr id="3" name="Tekstboks 2"/>
          <p:cNvSpPr txBox="1"/>
          <p:nvPr/>
        </p:nvSpPr>
        <p:spPr>
          <a:xfrm>
            <a:off x="467544" y="1340768"/>
            <a:ext cx="8602730" cy="3539430"/>
          </a:xfrm>
          <a:prstGeom prst="rect">
            <a:avLst/>
          </a:prstGeom>
          <a:noFill/>
        </p:spPr>
        <p:txBody>
          <a:bodyPr wrap="square" rtlCol="0">
            <a:spAutoFit/>
          </a:bodyPr>
          <a:lstStyle/>
          <a:p>
            <a:pPr marL="355600" indent="-355600">
              <a:buFont typeface="Arial" pitchFamily="34" charset="0"/>
              <a:buChar char="•"/>
            </a:pPr>
            <a:r>
              <a:rPr lang="da-DK" sz="3200" b="1" dirty="0" smtClean="0"/>
              <a:t>Juridisk person</a:t>
            </a:r>
            <a:r>
              <a:rPr lang="da-DK" sz="3200" dirty="0" smtClean="0"/>
              <a:t> </a:t>
            </a:r>
          </a:p>
          <a:p>
            <a:pPr marL="355600" indent="-355600">
              <a:buFont typeface="Arial" pitchFamily="34" charset="0"/>
              <a:buChar char="•"/>
            </a:pPr>
            <a:r>
              <a:rPr lang="da-DK" sz="3200" b="1" dirty="0" smtClean="0"/>
              <a:t>Fysisk person</a:t>
            </a:r>
          </a:p>
          <a:p>
            <a:pPr marL="355600" indent="-355600">
              <a:buFont typeface="Arial" pitchFamily="34" charset="0"/>
              <a:buChar char="•"/>
            </a:pPr>
            <a:r>
              <a:rPr lang="da-DK" sz="3200" b="1" dirty="0" smtClean="0"/>
              <a:t>Personlig/ubegrænset hæftelse</a:t>
            </a:r>
          </a:p>
          <a:p>
            <a:pPr marL="355600" indent="-355600">
              <a:buFont typeface="Arial" pitchFamily="34" charset="0"/>
              <a:buChar char="•"/>
            </a:pPr>
            <a:r>
              <a:rPr lang="da-DK" sz="3200" b="1" dirty="0" smtClean="0"/>
              <a:t>Begrænset hæftelse</a:t>
            </a:r>
          </a:p>
          <a:p>
            <a:pPr marL="355600" indent="-355600">
              <a:buFont typeface="Arial" pitchFamily="34" charset="0"/>
              <a:buChar char="•"/>
            </a:pPr>
            <a:r>
              <a:rPr lang="da-DK" sz="3200" b="1" dirty="0" smtClean="0"/>
              <a:t>Solidarisk hæftelse</a:t>
            </a:r>
          </a:p>
          <a:p>
            <a:pPr marL="355600" indent="-355600">
              <a:buFont typeface="Arial" pitchFamily="34" charset="0"/>
              <a:buChar char="•"/>
            </a:pPr>
            <a:r>
              <a:rPr lang="da-DK" sz="3200" b="1" dirty="0" err="1" smtClean="0"/>
              <a:t>Pro-rata</a:t>
            </a:r>
            <a:r>
              <a:rPr lang="da-DK" sz="3200" b="1" dirty="0" smtClean="0"/>
              <a:t> hæftelse</a:t>
            </a:r>
          </a:p>
          <a:p>
            <a:pPr marL="355600" indent="-355600">
              <a:buFont typeface="Arial" pitchFamily="34" charset="0"/>
              <a:buChar char="•"/>
            </a:pPr>
            <a:r>
              <a:rPr lang="da-DK" sz="3200" b="1" dirty="0" smtClean="0"/>
              <a:t>Direkte og indirekte hæftelse</a:t>
            </a:r>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1. Hæftelse</a:t>
            </a:r>
          </a:p>
        </p:txBody>
      </p:sp>
      <p:sp>
        <p:nvSpPr>
          <p:cNvPr id="3" name="Tekstboks 2"/>
          <p:cNvSpPr txBox="1"/>
          <p:nvPr/>
        </p:nvSpPr>
        <p:spPr>
          <a:xfrm>
            <a:off x="467544" y="1340768"/>
            <a:ext cx="8602730" cy="4339650"/>
          </a:xfrm>
          <a:prstGeom prst="rect">
            <a:avLst/>
          </a:prstGeom>
          <a:noFill/>
        </p:spPr>
        <p:txBody>
          <a:bodyPr wrap="square" rtlCol="0">
            <a:spAutoFit/>
          </a:bodyPr>
          <a:lstStyle/>
          <a:p>
            <a:r>
              <a:rPr lang="da-DK" sz="2800" b="1" dirty="0" smtClean="0"/>
              <a:t>Juridisk person</a:t>
            </a:r>
            <a:r>
              <a:rPr lang="da-DK" sz="2800" dirty="0" smtClean="0"/>
              <a:t>: </a:t>
            </a:r>
          </a:p>
          <a:p>
            <a:pPr marL="355600" indent="-355600">
              <a:buFont typeface="Arial" pitchFamily="34" charset="0"/>
              <a:buChar char="•"/>
            </a:pPr>
            <a:r>
              <a:rPr lang="da-DK" sz="2400" dirty="0" smtClean="0"/>
              <a:t>En retlig enhed, der opstår af en sammenslutning af personer, fx et selskab, en andelsboligforening, fonde, kommunen, staten, en organisation, et konkursbo eller dødsbo. </a:t>
            </a:r>
          </a:p>
          <a:p>
            <a:pPr marL="355600" indent="-355600">
              <a:buFont typeface="Arial" pitchFamily="34" charset="0"/>
              <a:buChar char="•"/>
            </a:pPr>
            <a:r>
              <a:rPr lang="da-DK" sz="2400" dirty="0" smtClean="0"/>
              <a:t>En juridisk person har </a:t>
            </a:r>
            <a:r>
              <a:rPr lang="da-DK" sz="2400" b="1" dirty="0" err="1" smtClean="0"/>
              <a:t>retsevne</a:t>
            </a:r>
            <a:r>
              <a:rPr lang="da-DK" sz="2400" dirty="0" smtClean="0"/>
              <a:t>, </a:t>
            </a:r>
            <a:r>
              <a:rPr lang="da-DK" sz="2400" dirty="0" err="1" smtClean="0"/>
              <a:t>dvs</a:t>
            </a:r>
            <a:r>
              <a:rPr lang="da-DK" sz="2400" dirty="0" smtClean="0"/>
              <a:t> har evnen til at være part i et retsforhold og agere i retssager.</a:t>
            </a:r>
          </a:p>
          <a:p>
            <a:pPr marL="355600" indent="-355600">
              <a:buFont typeface="Arial" pitchFamily="34" charset="0"/>
              <a:buChar char="•"/>
            </a:pPr>
            <a:r>
              <a:rPr lang="da-DK" sz="2400" dirty="0" smtClean="0"/>
              <a:t>En juridisk person er adskilt fra enkeltpersoner.</a:t>
            </a:r>
          </a:p>
          <a:p>
            <a:pPr marL="355600" indent="-355600">
              <a:buFont typeface="Arial" pitchFamily="34" charset="0"/>
              <a:buChar char="•"/>
            </a:pPr>
            <a:r>
              <a:rPr lang="da-DK" sz="2400" dirty="0" smtClean="0"/>
              <a:t>Hæfter for gæld med sine aktiver, fx aktiverne i et aktieselskab.</a:t>
            </a:r>
          </a:p>
          <a:p>
            <a:r>
              <a:rPr lang="da-DK" sz="2800" b="1" dirty="0" smtClean="0"/>
              <a:t>Fysisk person</a:t>
            </a:r>
            <a:r>
              <a:rPr lang="da-DK" sz="2800" dirty="0" smtClean="0"/>
              <a:t>: </a:t>
            </a:r>
          </a:p>
          <a:p>
            <a:pPr marL="355600" indent="-355600">
              <a:buFont typeface="Arial" pitchFamily="34" charset="0"/>
              <a:buChar char="•"/>
            </a:pPr>
            <a:r>
              <a:rPr lang="da-DK" sz="2400" dirty="0" smtClean="0"/>
              <a:t>Enkeltpersoner.</a:t>
            </a:r>
          </a:p>
          <a:p>
            <a:pPr marL="355600" indent="-355600">
              <a:buFont typeface="Arial" pitchFamily="34" charset="0"/>
              <a:buChar char="•"/>
            </a:pPr>
            <a:r>
              <a:rPr lang="da-DK" sz="2400" dirty="0" smtClean="0"/>
              <a:t>Hæfter for gæld med deres personlige formue.</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1. Hæftelse</a:t>
            </a:r>
          </a:p>
        </p:txBody>
      </p:sp>
      <p:sp>
        <p:nvSpPr>
          <p:cNvPr id="3" name="Tekstboks 2"/>
          <p:cNvSpPr txBox="1"/>
          <p:nvPr/>
        </p:nvSpPr>
        <p:spPr>
          <a:xfrm>
            <a:off x="467544" y="1340768"/>
            <a:ext cx="8602730" cy="5262979"/>
          </a:xfrm>
          <a:prstGeom prst="rect">
            <a:avLst/>
          </a:prstGeom>
          <a:noFill/>
        </p:spPr>
        <p:txBody>
          <a:bodyPr wrap="square" rtlCol="0">
            <a:spAutoFit/>
          </a:bodyPr>
          <a:lstStyle/>
          <a:p>
            <a:r>
              <a:rPr lang="da-DK" sz="2800" b="1" dirty="0" smtClean="0">
                <a:cs typeface="Arial" pitchFamily="34" charset="0"/>
              </a:rPr>
              <a:t>Personlig/ubegrænset hæftelse:</a:t>
            </a:r>
          </a:p>
          <a:p>
            <a:pPr marL="177800" indent="-177800">
              <a:buFont typeface="Arial" pitchFamily="34" charset="0"/>
              <a:buChar char="•"/>
            </a:pPr>
            <a:r>
              <a:rPr lang="da-DK" sz="2800" dirty="0" smtClean="0"/>
              <a:t>Hæfter for samtlige forpligtelser i virksomheden. </a:t>
            </a:r>
          </a:p>
          <a:p>
            <a:pPr marL="177800" indent="-177800">
              <a:buFont typeface="Arial" pitchFamily="34" charset="0"/>
              <a:buChar char="•"/>
            </a:pPr>
            <a:r>
              <a:rPr lang="da-DK" sz="2800" dirty="0" smtClean="0"/>
              <a:t>Ved personlig hæftelse, stiller man sikkerhed med hele sin personlige formue, dvs. med alt, hvad man ejer og fremtidig erhverver. </a:t>
            </a:r>
            <a:endParaRPr lang="da-DK" sz="2800" b="1" dirty="0" smtClean="0">
              <a:cs typeface="Arial" pitchFamily="34" charset="0"/>
            </a:endParaRPr>
          </a:p>
          <a:p>
            <a:r>
              <a:rPr lang="da-DK" sz="2800" b="1" dirty="0" smtClean="0">
                <a:cs typeface="Arial" pitchFamily="34" charset="0"/>
              </a:rPr>
              <a:t>Begrænset hæftelse:</a:t>
            </a:r>
          </a:p>
          <a:p>
            <a:pPr marL="177800" indent="-177800">
              <a:buFont typeface="Arial" pitchFamily="34" charset="0"/>
              <a:buChar char="•"/>
            </a:pPr>
            <a:r>
              <a:rPr lang="da-DK" sz="2800" dirty="0" smtClean="0"/>
              <a:t>Skyldneren eller selskabsdeltagerens hæftelse er begrænset til bestemt angivne aktiver eller et pengebeløb, fx i form af sit indskud i virksomheden. Skyldneren risikerer således kun at miste en del af sin formue, da hæftelsen vedrører et begrænset beløb. </a:t>
            </a:r>
          </a:p>
          <a:p>
            <a:endParaRPr lang="da-DK" sz="2800"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1. Hæftelse</a:t>
            </a:r>
          </a:p>
        </p:txBody>
      </p:sp>
      <p:sp>
        <p:nvSpPr>
          <p:cNvPr id="3" name="Tekstboks 2"/>
          <p:cNvSpPr txBox="1"/>
          <p:nvPr/>
        </p:nvSpPr>
        <p:spPr>
          <a:xfrm>
            <a:off x="467544" y="1196752"/>
            <a:ext cx="8602730" cy="5406995"/>
          </a:xfrm>
          <a:prstGeom prst="rect">
            <a:avLst/>
          </a:prstGeom>
          <a:noFill/>
        </p:spPr>
        <p:txBody>
          <a:bodyPr wrap="square" rtlCol="0">
            <a:spAutoFit/>
          </a:bodyPr>
          <a:lstStyle/>
          <a:p>
            <a:r>
              <a:rPr lang="da-DK" sz="2800" b="1" dirty="0" smtClean="0">
                <a:cs typeface="Arial" pitchFamily="34" charset="0"/>
              </a:rPr>
              <a:t>Solidarisk hæftelse:</a:t>
            </a:r>
          </a:p>
          <a:p>
            <a:pPr marL="177800" indent="-177800">
              <a:buFont typeface="Arial" pitchFamily="34" charset="0"/>
              <a:buChar char="•"/>
            </a:pPr>
            <a:r>
              <a:rPr lang="da-DK" sz="2400" dirty="0" smtClean="0"/>
              <a:t>”Én for alle og alle for én,” fx ved drift af interessentskab (I/S).</a:t>
            </a:r>
          </a:p>
          <a:p>
            <a:pPr marL="177800" indent="-177800">
              <a:buFont typeface="Arial" pitchFamily="34" charset="0"/>
              <a:buChar char="•"/>
            </a:pPr>
            <a:r>
              <a:rPr lang="da-DK" sz="2400" dirty="0" smtClean="0"/>
              <a:t>Ved solidarisk hæftelse har hver selskabsdeltager forpligtet sig til at betale hele gælden.</a:t>
            </a:r>
          </a:p>
          <a:p>
            <a:pPr marL="177800" indent="-177800">
              <a:buFont typeface="Arial" pitchFamily="34" charset="0"/>
              <a:buChar char="•"/>
            </a:pPr>
            <a:r>
              <a:rPr lang="da-DK" sz="2400" dirty="0" smtClean="0"/>
              <a:t>Når flere personer driver en virksomhed sammen, med solidarisk hæftelse og virksomheden ikke betaler sine regninger, kan kreditor kræve hele gælden betalt af én eller flere af de hæftende </a:t>
            </a:r>
            <a:r>
              <a:rPr lang="da-DK" sz="2400" dirty="0" err="1" smtClean="0"/>
              <a:t>virksomhedsejere</a:t>
            </a:r>
            <a:r>
              <a:rPr lang="da-DK" sz="2400" dirty="0" smtClean="0"/>
              <a:t>. </a:t>
            </a:r>
          </a:p>
          <a:p>
            <a:pPr marL="177800" indent="-177800"/>
            <a:r>
              <a:rPr lang="da-DK" sz="2800" b="1" dirty="0" err="1" smtClean="0"/>
              <a:t>Pro-rata</a:t>
            </a:r>
            <a:r>
              <a:rPr lang="da-DK" sz="2800" b="1" dirty="0" smtClean="0"/>
              <a:t> hæftelse:</a:t>
            </a:r>
          </a:p>
          <a:p>
            <a:pPr marL="177800" indent="-177800">
              <a:buFont typeface="Arial" pitchFamily="34" charset="0"/>
              <a:buChar char="•"/>
            </a:pPr>
            <a:r>
              <a:rPr lang="da-DK" sz="2400" dirty="0" smtClean="0"/>
              <a:t>Hver enkelt skyldner hæfter kun for en på forhånd fastsat andel af gældsforpligtelsen. </a:t>
            </a:r>
          </a:p>
          <a:p>
            <a:pPr marL="177800" indent="-177800">
              <a:buFont typeface="Arial" pitchFamily="34" charset="0"/>
              <a:buChar char="•"/>
            </a:pPr>
            <a:r>
              <a:rPr lang="da-DK" sz="2400" dirty="0" smtClean="0"/>
              <a:t>Man kan kalde det forholdsmæssig hæftelse, hvor hver enkelt skyldner kun er forpligtet til at indfri egen andel af gælden og ikke kan forpligtes til at betale de andres.</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1. Hæftelse</a:t>
            </a:r>
          </a:p>
        </p:txBody>
      </p:sp>
      <p:sp>
        <p:nvSpPr>
          <p:cNvPr id="3" name="Tekstboks 2"/>
          <p:cNvSpPr txBox="1"/>
          <p:nvPr/>
        </p:nvSpPr>
        <p:spPr>
          <a:xfrm>
            <a:off x="467544" y="1196752"/>
            <a:ext cx="8602730" cy="4832092"/>
          </a:xfrm>
          <a:prstGeom prst="rect">
            <a:avLst/>
          </a:prstGeom>
          <a:noFill/>
        </p:spPr>
        <p:txBody>
          <a:bodyPr wrap="square" rtlCol="0">
            <a:spAutoFit/>
          </a:bodyPr>
          <a:lstStyle/>
          <a:p>
            <a:r>
              <a:rPr lang="da-DK" sz="2800" b="1" dirty="0" smtClean="0">
                <a:cs typeface="Arial" pitchFamily="34" charset="0"/>
              </a:rPr>
              <a:t>Direkte hæftelse:</a:t>
            </a:r>
          </a:p>
          <a:p>
            <a:pPr marL="177800" indent="-177800">
              <a:buFont typeface="Arial" pitchFamily="34" charset="0"/>
              <a:buChar char="•"/>
            </a:pPr>
            <a:r>
              <a:rPr lang="da-DK" sz="2800" dirty="0" smtClean="0"/>
              <a:t>Kreditorer, som har penge til gode, kan rette pengekravet direkte mod selskabsdeltagerne og forlange betaling hos dem, uden først at skulle rette kravet mod selskabet. </a:t>
            </a:r>
          </a:p>
          <a:p>
            <a:pPr marL="177800" indent="-177800"/>
            <a:r>
              <a:rPr lang="da-DK" sz="2400" dirty="0" smtClean="0"/>
              <a:t> </a:t>
            </a:r>
            <a:r>
              <a:rPr lang="da-DK" sz="2800" b="1" dirty="0" smtClean="0"/>
              <a:t>Indirekte hæftelse:</a:t>
            </a:r>
          </a:p>
          <a:p>
            <a:pPr marL="177800" indent="-177800">
              <a:buFont typeface="Arial" pitchFamily="34" charset="0"/>
              <a:buChar char="•"/>
            </a:pPr>
            <a:r>
              <a:rPr lang="da-DK" sz="2800" dirty="0" smtClean="0"/>
              <a:t>Kreditorer kan ikke rette kravet direkte mod selskabsdeltagerne, men må først rette kravet mod selskabet.</a:t>
            </a:r>
          </a:p>
          <a:p>
            <a:pPr marL="177800" indent="-177800"/>
            <a:r>
              <a:rPr lang="da-DK" sz="2800" dirty="0" smtClean="0"/>
              <a:t>	Viser det sig, at selskabet ikke kan betale, kan kravet så rettes mod selskabsdeltageren, der fx har kautioneret for selskabets kassekredit.</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 Virksomhedsformer</a:t>
            </a:r>
          </a:p>
          <a:p>
            <a:pPr algn="ctr"/>
            <a:r>
              <a:rPr lang="da-DK" sz="3600" b="1" dirty="0" smtClean="0">
                <a:solidFill>
                  <a:srgbClr val="7030A0"/>
                </a:solidFill>
                <a:latin typeface="+mj-lt"/>
                <a:cs typeface="Arial" pitchFamily="34" charset="0"/>
              </a:rPr>
              <a:t>2.1 Enkeltmandsvirksomhed</a:t>
            </a:r>
          </a:p>
        </p:txBody>
      </p:sp>
      <p:sp>
        <p:nvSpPr>
          <p:cNvPr id="3" name="Tekstboks 2"/>
          <p:cNvSpPr txBox="1"/>
          <p:nvPr/>
        </p:nvSpPr>
        <p:spPr>
          <a:xfrm>
            <a:off x="467544" y="1340768"/>
            <a:ext cx="8602730" cy="5724644"/>
          </a:xfrm>
          <a:prstGeom prst="rect">
            <a:avLst/>
          </a:prstGeom>
          <a:noFill/>
        </p:spPr>
        <p:txBody>
          <a:bodyPr wrap="square" rtlCol="0">
            <a:spAutoFit/>
          </a:bodyPr>
          <a:lstStyle/>
          <a:p>
            <a:pPr marL="177800" indent="-177800">
              <a:buFont typeface="Arial" pitchFamily="34" charset="0"/>
              <a:buChar char="•"/>
            </a:pPr>
            <a:r>
              <a:rPr lang="da-DK" sz="2600" dirty="0" smtClean="0"/>
              <a:t>Ejes af én ejer, og han tager alle nødvendige beslutninger om virksomhedens drift alene. </a:t>
            </a:r>
          </a:p>
          <a:p>
            <a:pPr marL="177800" indent="-177800">
              <a:buFont typeface="Arial" pitchFamily="34" charset="0"/>
              <a:buChar char="•"/>
            </a:pPr>
            <a:r>
              <a:rPr lang="da-DK" sz="2600" dirty="0" smtClean="0"/>
              <a:t>Enkeltmandsvirksomheden tegnes af ejeren, men der kan udstedes prokura og fuldmagt til ansatte eller andre, der herefter kan handle og indgå aftaler på virksomhedens vegne. </a:t>
            </a:r>
          </a:p>
          <a:p>
            <a:pPr marL="177800" indent="-177800">
              <a:buFont typeface="Arial" pitchFamily="34" charset="0"/>
              <a:buChar char="•"/>
            </a:pPr>
            <a:r>
              <a:rPr lang="da-DK" sz="2600" dirty="0" smtClean="0"/>
              <a:t>Eneejeren bærer tabet eller gevinsten alene.</a:t>
            </a:r>
          </a:p>
          <a:p>
            <a:pPr marL="177800" indent="-177800">
              <a:buFont typeface="Arial" pitchFamily="34" charset="0"/>
              <a:buChar char="•"/>
            </a:pPr>
            <a:r>
              <a:rPr lang="da-DK" sz="2600" dirty="0" smtClean="0"/>
              <a:t>Virksomhedens navn er navneretligt beskyttet, </a:t>
            </a:r>
            <a:r>
              <a:rPr lang="da-DK" sz="2600" dirty="0" err="1" smtClean="0"/>
              <a:t>jf</a:t>
            </a:r>
            <a:r>
              <a:rPr lang="da-DK" sz="2600" dirty="0" smtClean="0"/>
              <a:t> LEV § 6, stk. 2</a:t>
            </a:r>
          </a:p>
          <a:p>
            <a:r>
              <a:rPr lang="da-DK" sz="2600" b="1" dirty="0" smtClean="0"/>
              <a:t>Hæftelse: Personligt, ubegrænset og direkte</a:t>
            </a:r>
            <a:r>
              <a:rPr lang="da-DK" sz="2600" dirty="0" smtClean="0"/>
              <a:t>, med alt hvad han ejer</a:t>
            </a:r>
          </a:p>
          <a:p>
            <a:r>
              <a:rPr lang="da-DK" sz="2600" b="1" dirty="0" smtClean="0"/>
              <a:t>Lovgivning: </a:t>
            </a:r>
            <a:r>
              <a:rPr lang="da-DK" sz="2600" dirty="0" smtClean="0"/>
              <a:t>Lov om visse erhvervsdrivende virksomheder (LEV).</a:t>
            </a:r>
          </a:p>
          <a:p>
            <a:endParaRPr lang="da-DK" sz="28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1"/>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2.2.1 Interessentskab I/S</a:t>
            </a:r>
          </a:p>
        </p:txBody>
      </p:sp>
      <p:sp>
        <p:nvSpPr>
          <p:cNvPr id="3" name="Tekstboks 2"/>
          <p:cNvSpPr txBox="1"/>
          <p:nvPr/>
        </p:nvSpPr>
        <p:spPr>
          <a:xfrm>
            <a:off x="467544" y="1124745"/>
            <a:ext cx="8602730" cy="4893647"/>
          </a:xfrm>
          <a:prstGeom prst="rect">
            <a:avLst/>
          </a:prstGeom>
          <a:noFill/>
        </p:spPr>
        <p:txBody>
          <a:bodyPr wrap="square" rtlCol="0">
            <a:spAutoFit/>
          </a:bodyPr>
          <a:lstStyle/>
          <a:p>
            <a:pPr marL="177800" indent="-177800">
              <a:buFont typeface="Arial" pitchFamily="34" charset="0"/>
              <a:buChar char="•"/>
            </a:pPr>
            <a:r>
              <a:rPr lang="da-DK" sz="2400" b="1" dirty="0" smtClean="0"/>
              <a:t>Definition I/S: </a:t>
            </a:r>
            <a:r>
              <a:rPr lang="da-DK" sz="2400" dirty="0" smtClean="0"/>
              <a:t>En virksomhed, hvor alle deltagerne hæfter personligt, uden begrænsning og solidarisk over for selskabets kreditorer, jf. LEV § 2, stk. 1.</a:t>
            </a:r>
          </a:p>
          <a:p>
            <a:pPr marL="177800" indent="-177800">
              <a:buFont typeface="Arial" pitchFamily="34" charset="0"/>
              <a:buChar char="•"/>
            </a:pPr>
            <a:r>
              <a:rPr lang="da-DK" sz="2400" b="1" dirty="0" smtClean="0"/>
              <a:t>”En for alle og alle for en”</a:t>
            </a:r>
            <a:r>
              <a:rPr lang="da-DK" sz="2400" dirty="0" smtClean="0"/>
              <a:t>: Interessenterne har hver for sig påtaget sig at hæfte for hele kreditors tilgodehavende, uanset gældens størrelse.</a:t>
            </a:r>
          </a:p>
          <a:p>
            <a:pPr marL="177800" indent="-177800">
              <a:buFont typeface="Arial" pitchFamily="34" charset="0"/>
              <a:buChar char="•"/>
            </a:pPr>
            <a:r>
              <a:rPr lang="da-DK" sz="2400" b="1" dirty="0" smtClean="0"/>
              <a:t>Regres</a:t>
            </a:r>
            <a:r>
              <a:rPr lang="da-DK" sz="2400" dirty="0" smtClean="0"/>
              <a:t>: En interessent som har måttet betale hele kreditors tilgodehavende, har efterfølgende et regreskrav mod de øvrige interessenter.</a:t>
            </a:r>
          </a:p>
          <a:p>
            <a:pPr marL="177800" indent="-177800">
              <a:buFont typeface="Arial" pitchFamily="34" charset="0"/>
              <a:buChar char="•"/>
            </a:pPr>
            <a:r>
              <a:rPr lang="da-DK" sz="2400" dirty="0" smtClean="0"/>
              <a:t> </a:t>
            </a:r>
            <a:r>
              <a:rPr lang="da-DK" sz="2400" b="1" dirty="0" smtClean="0"/>
              <a:t>Ved udtræden/indtræden </a:t>
            </a:r>
            <a:r>
              <a:rPr lang="da-DK" sz="2400" dirty="0" smtClean="0"/>
              <a:t>af I/S, hæfter interessenten kun for den gæld, som interessentskabet havde på udtrædelsestidspunktet/indtrædelsestidspunktet. </a:t>
            </a:r>
          </a:p>
          <a:p>
            <a:pPr marL="177800" indent="-177800">
              <a:buFont typeface="Arial" pitchFamily="34" charset="0"/>
              <a:buChar char="•"/>
            </a:pPr>
            <a:r>
              <a:rPr lang="da-DK" sz="2400" b="1" dirty="0" smtClean="0"/>
              <a:t>Beslutninger:</a:t>
            </a:r>
            <a:r>
              <a:rPr lang="da-DK" sz="2400" dirty="0" smtClean="0"/>
              <a:t> Skal ske i enighed, medmindre andet aftales.</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890</TotalTime>
  <Words>1199</Words>
  <Application>Microsoft Office PowerPoint</Application>
  <PresentationFormat>Skærmshow (4:3)</PresentationFormat>
  <Paragraphs>153</Paragraphs>
  <Slides>17</Slides>
  <Notes>17</Notes>
  <HiddenSlides>0</HiddenSlides>
  <MMClips>0</MMClips>
  <ScaleCrop>false</ScaleCrop>
  <HeadingPairs>
    <vt:vector size="4" baseType="variant">
      <vt:variant>
        <vt:lpstr>Tema</vt:lpstr>
      </vt:variant>
      <vt:variant>
        <vt:i4>1</vt:i4>
      </vt:variant>
      <vt:variant>
        <vt:lpstr>Diastitler</vt:lpstr>
      </vt:variant>
      <vt:variant>
        <vt:i4>17</vt:i4>
      </vt:variant>
    </vt:vector>
  </HeadingPairs>
  <TitlesOfParts>
    <vt:vector size="18" baseType="lpstr">
      <vt:lpstr>Kontortema</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Dorte</dc:creator>
  <cp:lastModifiedBy> </cp:lastModifiedBy>
  <cp:revision>21</cp:revision>
  <dcterms:created xsi:type="dcterms:W3CDTF">2011-03-28T11:51:52Z</dcterms:created>
  <dcterms:modified xsi:type="dcterms:W3CDTF">2011-10-31T10:20:01Z</dcterms:modified>
</cp:coreProperties>
</file>