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61" r:id="rId4"/>
    <p:sldId id="262" r:id="rId5"/>
    <p:sldId id="270" r:id="rId6"/>
    <p:sldId id="264" r:id="rId7"/>
    <p:sldId id="271" r:id="rId8"/>
    <p:sldId id="272" r:id="rId9"/>
    <p:sldId id="273" r:id="rId10"/>
    <p:sldId id="274" r:id="rId11"/>
    <p:sldId id="275" r:id="rId12"/>
    <p:sldId id="276" r:id="rId13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728" autoAdjust="0"/>
  </p:normalViewPr>
  <p:slideViewPr>
    <p:cSldViewPr>
      <p:cViewPr varScale="1">
        <p:scale>
          <a:sx n="74" d="100"/>
          <a:sy n="74" d="100"/>
        </p:scale>
        <p:origin x="-5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975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a-DK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E934F-C948-4BB9-96AF-99569F218FA8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1EB5-B5B8-4AB6-A9A2-CACED3E0BA5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9D06A-820B-4B80-8191-4E710ADDB6A9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D890B-F3D0-4170-9F0E-BD76756A5DFA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EC62D-65F7-4F0D-8AF0-4DECC1FFBDEA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FC1FB-A2E8-45CA-A76E-FEB60971EC83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960ED-9A8C-43BE-8895-3A8A3EBB781D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5739A-F840-4916-AA7D-9FB9619D9AB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1B9A8-2A36-465B-9EB6-EBBBD9C9ECA2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3F1DB-4FF5-4BCA-90C4-FB57D6036C7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54269-1E20-49F1-9F61-E33595F8EA68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8C81E-E44E-4A04-956C-8B0B11582E01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53E8D-E5BC-413A-938D-E910627D2B8B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A23A8-0AD9-4AA5-9F90-850BC3757BB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2C849-9E05-4F56-A2FF-B333554763E6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4FB2F-D4F3-4BF7-A271-96969C4A5BC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E6A02-8109-4AE3-849F-9CAA01FBC024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A8C9C-4794-4E6C-9F67-ABE0B5FE2FA8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DC577-450C-4EB0-9898-CD72EC4F8910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00BC4-878E-43D3-BCD9-9AD40BD6FB86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126E3-76E2-4515-A90B-955B0718F447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9DF74-93D3-47CA-ADA5-ABCB1F1F4D48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33B2E9-76BE-469D-92B0-DFA045CCB904}" type="datetimeFigureOut">
              <a:rPr lang="da-DK"/>
              <a:pPr>
                <a:defRPr/>
              </a:pPr>
              <a:t>24-07-2011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ECD13B7-9A32-4F40-82BB-2CC76B7FAF63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kstboks 4"/>
          <p:cNvSpPr txBox="1">
            <a:spLocks noChangeArrowheads="1"/>
          </p:cNvSpPr>
          <p:nvPr/>
        </p:nvSpPr>
        <p:spPr bwMode="auto">
          <a:xfrm>
            <a:off x="1063625" y="2228850"/>
            <a:ext cx="73437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3600" b="1">
                <a:solidFill>
                  <a:srgbClr val="7030A0"/>
                </a:solidFill>
                <a:cs typeface="Arial" charset="0"/>
              </a:rPr>
              <a:t>Kapitel 17</a:t>
            </a:r>
          </a:p>
          <a:p>
            <a:pPr algn="ctr"/>
            <a:r>
              <a:rPr lang="da-DK" sz="3600" b="1">
                <a:solidFill>
                  <a:srgbClr val="7030A0"/>
                </a:solidFill>
                <a:cs typeface="Arial" charset="0"/>
              </a:rPr>
              <a:t>Kaution</a:t>
            </a:r>
            <a:endParaRPr lang="da-DK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5. Kautionistens krav på låntager</a:t>
            </a:r>
            <a:endParaRPr lang="da-DK" sz="3600" smtClean="0"/>
          </a:p>
        </p:txBody>
      </p:sp>
      <p:sp>
        <p:nvSpPr>
          <p:cNvPr id="23557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Når kautionisten har betalt kreditor det skyldige beløb, har kautionisten regresret overfor debitor</a:t>
            </a:r>
          </a:p>
          <a:p>
            <a:pPr eaLnBrk="1" hangingPunct="1"/>
            <a:r>
              <a:rPr lang="da-DK" b="1" smtClean="0"/>
              <a:t>HR: </a:t>
            </a:r>
            <a:r>
              <a:rPr lang="da-DK" smtClean="0"/>
              <a:t>Kautionisten indtræder i kreditors rettigheder også i fx en panteret</a:t>
            </a:r>
          </a:p>
          <a:p>
            <a:pPr lvl="1" eaLnBrk="1" hangingPunct="1"/>
            <a:r>
              <a:rPr lang="da-DK" b="1" smtClean="0"/>
              <a:t>U1: </a:t>
            </a:r>
            <a:r>
              <a:rPr lang="da-DK" smtClean="0"/>
              <a:t>Kautionisten var klar over, at fordringen var ugyldig på grund af låntagers umyndighed</a:t>
            </a:r>
          </a:p>
          <a:p>
            <a:pPr lvl="1" eaLnBrk="1" hangingPunct="1"/>
            <a:r>
              <a:rPr lang="da-DK" b="1" smtClean="0"/>
              <a:t>U: </a:t>
            </a:r>
            <a:r>
              <a:rPr lang="da-DK" smtClean="0"/>
              <a:t>Fordringen er eftergivet helt eller delvist ved tvangsakkord</a:t>
            </a:r>
            <a:endParaRPr lang="da-DK" b="1" smtClean="0"/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 Låntagers konkurs</a:t>
            </a:r>
            <a:endParaRPr lang="da-DK" sz="3600" smtClean="0"/>
          </a:p>
        </p:txBody>
      </p:sp>
      <p:sp>
        <p:nvSpPr>
          <p:cNvPr id="24581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I tilfælde af låntagers konkurs skal kreditor anmelde sit krav i konkursboet</a:t>
            </a:r>
          </a:p>
          <a:p>
            <a:pPr eaLnBrk="1" hangingPunct="1"/>
            <a:r>
              <a:rPr lang="da-DK" smtClean="0"/>
              <a:t>Kautionisten skal anmelde sit krav i konkursboet</a:t>
            </a:r>
          </a:p>
          <a:p>
            <a:pPr eaLnBrk="1" hangingPunct="1"/>
            <a:r>
              <a:rPr lang="da-DK" smtClean="0"/>
              <a:t>Har kautionisten indfriet en del af gælden, vil kreditors ret til dividende ikke blive nedsat tilsvarende: </a:t>
            </a:r>
          </a:p>
          <a:p>
            <a:pPr eaLnBrk="1" hangingPunct="1"/>
            <a:endParaRPr lang="da-DK" smtClean="0"/>
          </a:p>
        </p:txBody>
      </p:sp>
      <p:graphicFrame>
        <p:nvGraphicFramePr>
          <p:cNvPr id="24622" name="Group 46"/>
          <p:cNvGraphicFramePr>
            <a:graphicFrameLocks noGrp="1"/>
          </p:cNvGraphicFramePr>
          <p:nvPr/>
        </p:nvGraphicFramePr>
        <p:xfrm>
          <a:off x="971550" y="3933825"/>
          <a:ext cx="7272338" cy="1800225"/>
        </p:xfrm>
        <a:graphic>
          <a:graphicData uri="http://schemas.openxmlformats.org/drawingml/2006/table">
            <a:tbl>
              <a:tblPr/>
              <a:tblGrid>
                <a:gridCol w="5040313"/>
                <a:gridCol w="2232025"/>
              </a:tblGrid>
              <a:tr h="43180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Oprindeligt lån 100.000 kr.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Kautionist har betalt 75.000 kr.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Restgæld 25.000 kr.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Dividende i konkursboet 10 % = 7.500 kr.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= 2.500 kr.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</a:tr>
              <a:tr h="50482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a-DK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Hele dividenden på 7.500 kr. + 2.500 kr. = 10.000 kr. betales til kreditor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7. Garantier</a:t>
            </a:r>
            <a:endParaRPr lang="da-DK" sz="3600" smtClean="0"/>
          </a:p>
        </p:txBody>
      </p:sp>
      <p:sp>
        <p:nvSpPr>
          <p:cNvPr id="25605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Garanti er en sikkerhedsstillelse for betaling på samme måde som kaution</a:t>
            </a:r>
          </a:p>
          <a:p>
            <a:pPr lvl="1" eaLnBrk="1" hangingPunct="1"/>
            <a:r>
              <a:rPr lang="da-DK" smtClean="0"/>
              <a:t>Fx købesumsgaranti i ejendomshandel = garanti købers bank stiller som sikkerhed for købesummens betaling</a:t>
            </a:r>
          </a:p>
          <a:p>
            <a:pPr eaLnBrk="1" hangingPunct="1"/>
            <a:r>
              <a:rPr lang="da-DK" smtClean="0"/>
              <a:t>Parterne i garantistillelse er garantirekvirent, garant og beneficiant</a:t>
            </a:r>
            <a:r>
              <a:rPr lang="da-DK" sz="2400" smtClean="0"/>
              <a:t> </a:t>
            </a:r>
            <a:r>
              <a:rPr lang="da-DK" sz="2000" smtClean="0"/>
              <a:t>(Se fig. 17.10)</a:t>
            </a:r>
          </a:p>
          <a:p>
            <a:pPr eaLnBrk="1" hangingPunct="1"/>
            <a:r>
              <a:rPr lang="da-DK" smtClean="0"/>
              <a:t>To typer af garantier</a:t>
            </a:r>
          </a:p>
          <a:p>
            <a:pPr lvl="1" eaLnBrk="1" hangingPunct="1"/>
            <a:r>
              <a:rPr lang="da-DK" smtClean="0"/>
              <a:t>Anfordringsgaranti – kommer til udbetaling på anfordring</a:t>
            </a:r>
          </a:p>
          <a:p>
            <a:pPr lvl="1" eaLnBrk="1" hangingPunct="1"/>
            <a:r>
              <a:rPr lang="da-DK" smtClean="0"/>
              <a:t>Betinget garanti – kommer til udbetaling når betingelsen er opfyldt</a:t>
            </a:r>
          </a:p>
          <a:p>
            <a:pPr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Kaution kapitel 17</a:t>
            </a:r>
            <a:endParaRPr lang="da-DK" sz="3600" smtClean="0"/>
          </a:p>
        </p:txBody>
      </p:sp>
      <p:sp>
        <p:nvSpPr>
          <p:cNvPr id="15365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I kapitel 17 gennemgås</a:t>
            </a:r>
            <a:r>
              <a:rPr lang="da-DK" smtClean="0"/>
              <a:t>:</a:t>
            </a:r>
          </a:p>
          <a:p>
            <a:pPr eaLnBrk="1" hangingPunct="1"/>
            <a:r>
              <a:rPr lang="da-DK" smtClean="0"/>
              <a:t>Stiftelse af kaution</a:t>
            </a:r>
          </a:p>
          <a:p>
            <a:pPr eaLnBrk="1" hangingPunct="1"/>
            <a:r>
              <a:rPr lang="da-DK" smtClean="0"/>
              <a:t>Privat kaution eller erhvervskaution</a:t>
            </a:r>
          </a:p>
          <a:p>
            <a:pPr eaLnBrk="1" hangingPunct="1"/>
            <a:r>
              <a:rPr lang="da-DK" smtClean="0"/>
              <a:t>Kautionens indhold</a:t>
            </a:r>
          </a:p>
          <a:p>
            <a:pPr eaLnBrk="1" hangingPunct="1"/>
            <a:r>
              <a:rPr lang="da-DK" smtClean="0"/>
              <a:t>Kautionens ophør</a:t>
            </a:r>
          </a:p>
          <a:p>
            <a:pPr eaLnBrk="1" hangingPunct="1"/>
            <a:r>
              <a:rPr lang="da-DK" smtClean="0"/>
              <a:t>Kautionistens krav på låntager</a:t>
            </a:r>
          </a:p>
          <a:p>
            <a:pPr eaLnBrk="1" hangingPunct="1"/>
            <a:r>
              <a:rPr lang="da-DK" smtClean="0"/>
              <a:t>Låntagers konkurs</a:t>
            </a:r>
          </a:p>
          <a:p>
            <a:pPr eaLnBrk="1" hangingPunct="1"/>
            <a:r>
              <a:rPr lang="da-DK" smtClean="0"/>
              <a:t>Garantier</a:t>
            </a:r>
          </a:p>
          <a:p>
            <a:pPr eaLnBrk="1" hangingPunct="1">
              <a:buFont typeface="Arial" charset="0"/>
              <a:buNone/>
            </a:pPr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Kaution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1. Anvendelse og ord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16389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a-DK" smtClean="0"/>
              <a:t>Kaution er en sikkerhedsstillelse overfor et gældsforhold</a:t>
            </a:r>
          </a:p>
          <a:p>
            <a:pPr eaLnBrk="1" hangingPunct="1"/>
            <a:r>
              <a:rPr lang="da-DK" smtClean="0"/>
              <a:t>Der er tre parter i kautionsforhold </a:t>
            </a:r>
            <a:r>
              <a:rPr lang="da-DK" sz="2000" smtClean="0"/>
              <a:t>(Se fig. 17.2)</a:t>
            </a:r>
            <a:r>
              <a:rPr lang="da-DK" smtClean="0"/>
              <a:t>:</a:t>
            </a:r>
          </a:p>
          <a:p>
            <a:pPr lvl="1" eaLnBrk="1" hangingPunct="1"/>
            <a:r>
              <a:rPr lang="da-DK" smtClean="0"/>
              <a:t>Låntager = hovedskyldner</a:t>
            </a:r>
          </a:p>
          <a:p>
            <a:pPr lvl="1" eaLnBrk="1" hangingPunct="1"/>
            <a:r>
              <a:rPr lang="da-DK" smtClean="0"/>
              <a:t>Långiver = kreditor</a:t>
            </a:r>
          </a:p>
          <a:p>
            <a:pPr lvl="1" eaLnBrk="1" hangingPunct="1"/>
            <a:r>
              <a:rPr lang="da-DK" smtClean="0"/>
              <a:t>Kautionist</a:t>
            </a:r>
          </a:p>
          <a:p>
            <a:pPr eaLnBrk="1" hangingPunct="1"/>
            <a:r>
              <a:rPr lang="da-DK" smtClean="0"/>
              <a:t>Kautionsaftalen indgås mellem kautionisten og kreditor</a:t>
            </a:r>
          </a:p>
          <a:p>
            <a:pPr eaLnBrk="1" hangingPunct="1"/>
            <a:r>
              <a:rPr lang="da-DK" smtClean="0"/>
              <a:t>Kautionisten har typisk en relation til låntager i forvejen:</a:t>
            </a:r>
          </a:p>
          <a:p>
            <a:pPr lvl="1" eaLnBrk="1" hangingPunct="1"/>
            <a:r>
              <a:rPr lang="da-DK" smtClean="0"/>
              <a:t>Forældre			børn</a:t>
            </a:r>
          </a:p>
          <a:p>
            <a:pPr lvl="1" eaLnBrk="1" hangingPunct="1"/>
            <a:r>
              <a:rPr lang="da-DK" smtClean="0"/>
              <a:t>Virksomhedsejer		virksomhed</a:t>
            </a:r>
          </a:p>
          <a:p>
            <a:pPr lvl="1" eaLnBrk="1" hangingPunct="1"/>
            <a:r>
              <a:rPr lang="da-DK" smtClean="0"/>
              <a:t>Moderselskab			datterselskab</a:t>
            </a:r>
          </a:p>
          <a:p>
            <a:pPr eaLnBrk="1" hangingPunct="1"/>
            <a:endParaRPr lang="da-DK" smtClean="0"/>
          </a:p>
        </p:txBody>
      </p:sp>
      <p:cxnSp>
        <p:nvCxnSpPr>
          <p:cNvPr id="16390" name="AutoShape 7"/>
          <p:cNvCxnSpPr>
            <a:cxnSpLocks noChangeShapeType="1"/>
            <a:stCxn id="16389" idx="2"/>
            <a:endCxn id="16389" idx="2"/>
          </p:cNvCxnSpPr>
          <p:nvPr/>
        </p:nvCxnSpPr>
        <p:spPr bwMode="auto">
          <a:xfrm>
            <a:off x="4572000" y="6126163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6391" name="AutoShape 9"/>
          <p:cNvSpPr>
            <a:spLocks noChangeArrowheads="1"/>
          </p:cNvSpPr>
          <p:nvPr/>
        </p:nvSpPr>
        <p:spPr bwMode="auto">
          <a:xfrm>
            <a:off x="3563938" y="4941888"/>
            <a:ext cx="1079500" cy="287337"/>
          </a:xfrm>
          <a:prstGeom prst="leftRightArrow">
            <a:avLst>
              <a:gd name="adj1" fmla="val 50000"/>
              <a:gd name="adj2" fmla="val 75138"/>
            </a:avLst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16392" name="AutoShape 10"/>
          <p:cNvSpPr>
            <a:spLocks noChangeArrowheads="1"/>
          </p:cNvSpPr>
          <p:nvPr/>
        </p:nvSpPr>
        <p:spPr bwMode="auto">
          <a:xfrm>
            <a:off x="3563938" y="5373688"/>
            <a:ext cx="1079500" cy="287337"/>
          </a:xfrm>
          <a:prstGeom prst="leftRightArrow">
            <a:avLst>
              <a:gd name="adj1" fmla="val 50000"/>
              <a:gd name="adj2" fmla="val 75138"/>
            </a:avLst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16393" name="AutoShape 11"/>
          <p:cNvSpPr>
            <a:spLocks noChangeArrowheads="1"/>
          </p:cNvSpPr>
          <p:nvPr/>
        </p:nvSpPr>
        <p:spPr bwMode="auto">
          <a:xfrm>
            <a:off x="3563938" y="5805488"/>
            <a:ext cx="1079500" cy="287337"/>
          </a:xfrm>
          <a:prstGeom prst="leftRightArrow">
            <a:avLst>
              <a:gd name="adj1" fmla="val 50000"/>
              <a:gd name="adj2" fmla="val 75138"/>
            </a:avLst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 Stiftelse af kaution 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17413" name="Pladsholder til indhold 5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Kautionsaftale indgås mellem kreditor og kautionist</a:t>
            </a:r>
          </a:p>
          <a:p>
            <a:pPr eaLnBrk="1" hangingPunct="1"/>
            <a:r>
              <a:rPr lang="da-DK" smtClean="0"/>
              <a:t>Aftalelovens regler gælder også for kautionsaftaler, fx:</a:t>
            </a:r>
          </a:p>
          <a:p>
            <a:pPr lvl="1" eaLnBrk="1" hangingPunct="1"/>
            <a:r>
              <a:rPr lang="da-DK" smtClean="0"/>
              <a:t>stærke og svage ugyldighedsgrunde </a:t>
            </a:r>
          </a:p>
          <a:p>
            <a:pPr lvl="1" eaLnBrk="1" hangingPunct="1"/>
            <a:r>
              <a:rPr lang="da-DK" smtClean="0"/>
              <a:t>Forudsætningslæren</a:t>
            </a:r>
          </a:p>
          <a:p>
            <a:pPr lvl="1" eaLnBrk="1" hangingPunct="1"/>
            <a:r>
              <a:rPr lang="da-DK" smtClean="0"/>
              <a:t>Generalklausulen i AFTL § 36</a:t>
            </a:r>
          </a:p>
          <a:p>
            <a:pPr eaLnBrk="1" hangingPunct="1"/>
            <a:r>
              <a:rPr lang="da-DK" smtClean="0"/>
              <a:t>Kaution er også reguleret i FIL §§ 47 og 48, hvis kaution gives overfor en finansiel virksomhed</a:t>
            </a:r>
          </a:p>
          <a:p>
            <a:pPr eaLnBrk="1" hangingPunct="1"/>
            <a:r>
              <a:rPr lang="da-DK" smtClean="0"/>
              <a:t>Vigtigt at skelne mellem erhvervskaution og privat kaution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2.1 Privat kaution eller erhvervskaution 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18437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2398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Privatkaution stilles typisk af en fysisk person overfor en person eller virksomhed, og der vil ofte være en nær relation mellem debitor og kautionist</a:t>
            </a:r>
          </a:p>
          <a:p>
            <a:pPr eaLnBrk="1" hangingPunct="1"/>
            <a:r>
              <a:rPr lang="da-DK" smtClean="0"/>
              <a:t>Erhvervskaution stilles både af fysiske og juridiske personer, men typisk er debitor en virksomhed</a:t>
            </a:r>
          </a:p>
          <a:p>
            <a:pPr eaLnBrk="1" hangingPunct="1"/>
            <a:r>
              <a:rPr lang="da-DK" smtClean="0"/>
              <a:t>I vurderingen erhvervskaution eller privat kaution indgår følgende parametre </a:t>
            </a:r>
            <a:r>
              <a:rPr lang="da-DK" sz="2000" smtClean="0"/>
              <a:t>(Se fig. 17.3)</a:t>
            </a:r>
          </a:p>
          <a:p>
            <a:pPr lvl="1" eaLnBrk="1" hangingPunct="1"/>
            <a:r>
              <a:rPr lang="da-DK" smtClean="0"/>
              <a:t>Ejerandel i virksomhed, der kautioneres for</a:t>
            </a:r>
          </a:p>
          <a:p>
            <a:pPr lvl="1" eaLnBrk="1" hangingPunct="1"/>
            <a:r>
              <a:rPr lang="da-DK" smtClean="0"/>
              <a:t>Stilling i virksomheden</a:t>
            </a:r>
          </a:p>
          <a:p>
            <a:pPr lvl="1" eaLnBrk="1" hangingPunct="1"/>
            <a:r>
              <a:rPr lang="da-DK" smtClean="0"/>
              <a:t>Indsigt i virksomhedens økonomi</a:t>
            </a:r>
          </a:p>
          <a:p>
            <a:pPr lvl="1" eaLnBrk="1" hangingPunct="1"/>
            <a:r>
              <a:rPr lang="da-DK" smtClean="0"/>
              <a:t>Bestemmende indflydelse i virksomheden samlet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2.2 Oplysningspligt</a:t>
            </a:r>
            <a:endParaRPr lang="da-DK" sz="3600" smtClean="0"/>
          </a:p>
        </p:txBody>
      </p:sp>
      <p:sp>
        <p:nvSpPr>
          <p:cNvPr id="19461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r>
              <a:rPr lang="da-DK" smtClean="0"/>
              <a:t>	Krav om at Finansielle virksomheder giver oplysninger til </a:t>
            </a:r>
            <a:r>
              <a:rPr lang="da-DK" b="1" smtClean="0"/>
              <a:t>private kautionister</a:t>
            </a:r>
            <a:r>
              <a:rPr lang="da-DK" smtClean="0"/>
              <a:t> om:</a:t>
            </a:r>
          </a:p>
          <a:p>
            <a:pPr marL="495300" indent="-495300" eaLnBrk="1" hangingPunct="1">
              <a:lnSpc>
                <a:spcPct val="80000"/>
              </a:lnSpc>
            </a:pPr>
            <a:r>
              <a:rPr lang="da-DK" smtClean="0"/>
              <a:t>Låntagers gæld til den finansielle virksomhed</a:t>
            </a:r>
          </a:p>
          <a:p>
            <a:pPr marL="495300" indent="-495300" eaLnBrk="1" hangingPunct="1">
              <a:lnSpc>
                <a:spcPct val="80000"/>
              </a:lnSpc>
            </a:pPr>
            <a:r>
              <a:rPr lang="da-DK" smtClean="0"/>
              <a:t>Låntagers årsopgørelse samt lønsedler eller regnskab</a:t>
            </a:r>
          </a:p>
          <a:p>
            <a:pPr marL="495300" indent="-495300" eaLnBrk="1" hangingPunct="1">
              <a:lnSpc>
                <a:spcPct val="80000"/>
              </a:lnSpc>
            </a:pPr>
            <a:r>
              <a:rPr lang="da-DK" smtClean="0"/>
              <a:t>Gennemgå pjece om kaution</a:t>
            </a:r>
          </a:p>
          <a:p>
            <a:pPr marL="495300" indent="-495300" eaLnBrk="1" hangingPunct="1">
              <a:lnSpc>
                <a:spcPct val="80000"/>
              </a:lnSpc>
            </a:pPr>
            <a:r>
              <a:rPr lang="da-DK" smtClean="0"/>
              <a:t>Kautionen må ikke stå i misforhold til kautionisten økonomi</a:t>
            </a:r>
          </a:p>
          <a:p>
            <a:pPr marL="495300" indent="-495300" eaLnBrk="1" hangingPunct="1">
              <a:lnSpc>
                <a:spcPct val="80000"/>
              </a:lnSpc>
            </a:pPr>
            <a:r>
              <a:rPr lang="da-DK" smtClean="0"/>
              <a:t>Indhold og konsekvenser af kautionen skal gøres tydeligt</a:t>
            </a:r>
          </a:p>
          <a:p>
            <a:pPr marL="495300" indent="-495300" eaLnBrk="1" hangingPunct="1">
              <a:lnSpc>
                <a:spcPct val="80000"/>
              </a:lnSpc>
            </a:pPr>
            <a:r>
              <a:rPr lang="da-DK" smtClean="0"/>
              <a:t>Det må som udgangspunkt </a:t>
            </a:r>
            <a:r>
              <a:rPr lang="da-DK" b="1" smtClean="0"/>
              <a:t>ikke stilles kaution for gammel gæld</a:t>
            </a:r>
          </a:p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r>
              <a:rPr lang="da-DK" smtClean="0"/>
              <a:t>	</a:t>
            </a:r>
            <a:r>
              <a:rPr lang="da-DK" b="1" smtClean="0"/>
              <a:t>Hvis oplysningspligten ikke er overholdt kan kautionen eventuelt tilsidesættes efter AFTL § 38c, jf. § 36</a:t>
            </a:r>
          </a:p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endParaRPr lang="da-DK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 Kautionens indhold</a:t>
            </a:r>
            <a:endParaRPr lang="da-DK" sz="3600" smtClean="0"/>
          </a:p>
        </p:txBody>
      </p:sp>
      <p:sp>
        <p:nvSpPr>
          <p:cNvPr id="20485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Hvornår kautionen kan gøres gældende afhænger af kautionstypen </a:t>
            </a:r>
            <a:r>
              <a:rPr lang="da-DK" sz="2000" smtClean="0"/>
              <a:t>(Se fig. 17.4)</a:t>
            </a:r>
            <a:r>
              <a:rPr lang="da-DK" smtClean="0"/>
              <a:t>:</a:t>
            </a:r>
          </a:p>
          <a:p>
            <a:pPr lvl="1" eaLnBrk="1" hangingPunct="1"/>
            <a:r>
              <a:rPr lang="da-DK" smtClean="0"/>
              <a:t>Simpel kaution – når det er dokumenteret at debitor ikke kan betale</a:t>
            </a:r>
          </a:p>
          <a:p>
            <a:pPr lvl="1" eaLnBrk="1" hangingPunct="1"/>
            <a:r>
              <a:rPr lang="da-DK" smtClean="0"/>
              <a:t>Selvskyldnerkaution – når debitor har misligholdt lånet</a:t>
            </a:r>
          </a:p>
          <a:p>
            <a:pPr lvl="1" eaLnBrk="1" hangingPunct="1"/>
            <a:r>
              <a:rPr lang="da-DK" smtClean="0"/>
              <a:t>Tabskaution – efter udtømmende retsforfølgning</a:t>
            </a:r>
          </a:p>
          <a:p>
            <a:pPr eaLnBrk="1" hangingPunct="1"/>
            <a:r>
              <a:rPr lang="da-DK" smtClean="0"/>
              <a:t>Hvilket beløb kautionen kan gøres gældende for afhænger af kautionstypen:</a:t>
            </a:r>
          </a:p>
          <a:p>
            <a:pPr lvl="1" eaLnBrk="1" hangingPunct="1"/>
            <a:r>
              <a:rPr lang="da-DK" smtClean="0"/>
              <a:t>Alskyld – for hele lånet</a:t>
            </a:r>
          </a:p>
          <a:p>
            <a:pPr lvl="1" eaLnBrk="1" hangingPunct="1"/>
            <a:r>
              <a:rPr lang="da-DK" smtClean="0"/>
              <a:t>Begrænset kaution – for et maksimalt beløb</a:t>
            </a:r>
          </a:p>
          <a:p>
            <a:pPr lvl="1" eaLnBrk="1" hangingPunct="1"/>
            <a:r>
              <a:rPr lang="da-DK" smtClean="0"/>
              <a:t>Delkaution – for en bestemt del af lånet</a:t>
            </a:r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Kautionens indhold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3.3 Flere kautionister</a:t>
            </a:r>
          </a:p>
        </p:txBody>
      </p:sp>
      <p:sp>
        <p:nvSpPr>
          <p:cNvPr id="21509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66863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Er der flere kautionister kan det være </a:t>
            </a:r>
            <a:r>
              <a:rPr lang="da-DK" sz="2000" smtClean="0"/>
              <a:t>(Se fig. 17.6)</a:t>
            </a:r>
            <a:endParaRPr lang="da-DK" smtClean="0"/>
          </a:p>
          <a:p>
            <a:pPr lvl="1" eaLnBrk="1" hangingPunct="1"/>
            <a:r>
              <a:rPr lang="da-DK" smtClean="0"/>
              <a:t>Samkaution – afhængigt af hinanden</a:t>
            </a:r>
          </a:p>
          <a:p>
            <a:pPr lvl="1" eaLnBrk="1" hangingPunct="1"/>
            <a:r>
              <a:rPr lang="da-DK" smtClean="0"/>
              <a:t>Medkaution – uafhængigt af hinanden</a:t>
            </a:r>
          </a:p>
          <a:p>
            <a:pPr eaLnBrk="1" hangingPunct="1"/>
            <a:r>
              <a:rPr lang="da-DK" smtClean="0"/>
              <a:t>Flere kautionister hæfter solidarisk, hvis ikke andet er aftalt </a:t>
            </a:r>
            <a:r>
              <a:rPr lang="da-DK" sz="2000" smtClean="0"/>
              <a:t>(Se fig. 17.6)</a:t>
            </a:r>
          </a:p>
          <a:p>
            <a:pPr eaLnBrk="1" hangingPunct="1"/>
            <a:r>
              <a:rPr lang="da-DK" smtClean="0"/>
              <a:t>Hvis det er aftalt kan kautionisterne hæfte pro rata </a:t>
            </a:r>
            <a:r>
              <a:rPr lang="da-DK" sz="2000" smtClean="0"/>
              <a:t>(Se fig. 17.7)</a:t>
            </a:r>
            <a:endParaRPr lang="da-DK" smtClean="0"/>
          </a:p>
          <a:p>
            <a:pPr eaLnBrk="1" hangingPunct="1"/>
            <a:r>
              <a:rPr lang="da-DK" smtClean="0"/>
              <a:t>Samkautionister har efter betaling af gælden regresret mod de andre kautionister</a:t>
            </a:r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 Kautionens ophør</a:t>
            </a:r>
            <a:endParaRPr lang="da-DK" sz="3600" smtClean="0"/>
          </a:p>
        </p:txBody>
      </p:sp>
      <p:sp>
        <p:nvSpPr>
          <p:cNvPr id="22533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Kautionen ophører, når gælden bliver betalt eller eftergivet</a:t>
            </a:r>
          </a:p>
          <a:p>
            <a:pPr eaLnBrk="1" hangingPunct="1"/>
            <a:r>
              <a:rPr lang="da-DK" smtClean="0"/>
              <a:t>Privat kaution bortfalder efter 5 år eller 10 år, hvis kautionen ikke forlænges</a:t>
            </a:r>
          </a:p>
          <a:p>
            <a:pPr eaLnBrk="1" hangingPunct="1"/>
            <a:r>
              <a:rPr lang="da-DK" smtClean="0"/>
              <a:t>Kautionen kan bortfalde ved kreditors henstand</a:t>
            </a:r>
          </a:p>
          <a:p>
            <a:pPr lvl="1" eaLnBrk="1" hangingPunct="1"/>
            <a:r>
              <a:rPr lang="da-DK" smtClean="0"/>
              <a:t>Privat kaution – kreditor skal give kautionisten besked inden for 3 måneder</a:t>
            </a:r>
          </a:p>
          <a:p>
            <a:pPr lvl="1" eaLnBrk="1" hangingPunct="1"/>
            <a:r>
              <a:rPr lang="da-DK" smtClean="0"/>
              <a:t>Erhvervskaution – kreditor skal give kautionisten besked inden for 6 måneder</a:t>
            </a:r>
          </a:p>
          <a:p>
            <a:pPr eaLnBrk="1" hangingPunct="1"/>
            <a:r>
              <a:rPr lang="da-DK" smtClean="0"/>
              <a:t>Kautionen forældes sammen med hovedfordring, hvis ikke andet er aftalt</a:t>
            </a:r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2107</TotalTime>
  <Words>628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Designskabeloner</vt:lpstr>
      </vt:variant>
      <vt:variant>
        <vt:i4>1</vt:i4>
      </vt:variant>
      <vt:variant>
        <vt:lpstr>Diastitler</vt:lpstr>
      </vt:variant>
      <vt:variant>
        <vt:i4>12</vt:i4>
      </vt:variant>
    </vt:vector>
  </HeadingPairs>
  <TitlesOfParts>
    <vt:vector size="15" baseType="lpstr">
      <vt:lpstr>Arial</vt:lpstr>
      <vt:lpstr>Calibri</vt:lpstr>
      <vt:lpstr>Kontortema</vt:lpstr>
      <vt:lpstr>Dias nummer 1</vt:lpstr>
      <vt:lpstr> Kaution kapitel 17</vt:lpstr>
      <vt:lpstr> Kaution 1. Anvendelse og ord </vt:lpstr>
      <vt:lpstr>2. Stiftelse af kaution  </vt:lpstr>
      <vt:lpstr>2.1 Privat kaution eller erhvervskaution  </vt:lpstr>
      <vt:lpstr> 2.2 Oplysningspligt</vt:lpstr>
      <vt:lpstr>3. Kautionens indhold</vt:lpstr>
      <vt:lpstr>Kautionens indhold 3.3 Flere kautionister</vt:lpstr>
      <vt:lpstr>4. Kautionens ophør</vt:lpstr>
      <vt:lpstr>5. Kautionistens krav på låntager</vt:lpstr>
      <vt:lpstr>6. Låntagers konkurs</vt:lpstr>
      <vt:lpstr>7. Garantier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Mette Gade</dc:creator>
  <cp:lastModifiedBy>Mette Gade</cp:lastModifiedBy>
  <cp:revision>43</cp:revision>
  <dcterms:created xsi:type="dcterms:W3CDTF">2011-03-28T11:51:52Z</dcterms:created>
  <dcterms:modified xsi:type="dcterms:W3CDTF">2011-07-24T13:01:56Z</dcterms:modified>
</cp:coreProperties>
</file>