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7" r:id="rId2"/>
    <p:sldId id="340" r:id="rId3"/>
    <p:sldId id="260" r:id="rId4"/>
    <p:sldId id="336" r:id="rId5"/>
    <p:sldId id="342" r:id="rId6"/>
    <p:sldId id="343" r:id="rId7"/>
    <p:sldId id="344" r:id="rId8"/>
    <p:sldId id="345" r:id="rId9"/>
    <p:sldId id="346" r:id="rId10"/>
    <p:sldId id="341" r:id="rId11"/>
    <p:sldId id="347" r:id="rId12"/>
    <p:sldId id="348" r:id="rId13"/>
    <p:sldId id="337" r:id="rId14"/>
    <p:sldId id="338" r:id="rId15"/>
    <p:sldId id="349" r:id="rId16"/>
    <p:sldId id="350" r:id="rId17"/>
    <p:sldId id="339" r:id="rId18"/>
    <p:sldId id="353" r:id="rId19"/>
    <p:sldId id="351" r:id="rId20"/>
    <p:sldId id="352" r:id="rId21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2" autoAdjust="0"/>
    <p:restoredTop sz="94728" autoAdjust="0"/>
  </p:normalViewPr>
  <p:slideViewPr>
    <p:cSldViewPr>
      <p:cViewPr>
        <p:scale>
          <a:sx n="82" d="100"/>
          <a:sy n="82" d="100"/>
        </p:scale>
        <p:origin x="-111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41A23-12B3-48F8-94B4-10A1AB11FDF2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DC947-5BF5-4E62-B32E-E8EB514BA0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599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163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941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9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08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776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759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800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058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564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235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pPr/>
              <a:t>01-03-2012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dkpto.dk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wipo.int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boks 4"/>
          <p:cNvSpPr txBox="1"/>
          <p:nvPr/>
        </p:nvSpPr>
        <p:spPr>
          <a:xfrm>
            <a:off x="1062972" y="222867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Kapitel 12 </a:t>
            </a:r>
          </a:p>
          <a:p>
            <a:pPr algn="ctr"/>
            <a:r>
              <a:rPr lang="da-DK" sz="4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Immaterialret</a:t>
            </a:r>
            <a:endParaRPr lang="da-DK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592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2. Patent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724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>
                <a:cs typeface="Arial" pitchFamily="34" charset="0"/>
              </a:rPr>
              <a:t>Patentloven (PL)</a:t>
            </a:r>
            <a:r>
              <a:rPr lang="da-DK" sz="2800" dirty="0" smtClean="0">
                <a:cs typeface="Arial" pitchFamily="34" charset="0"/>
              </a:rPr>
              <a:t> beskytter opfindelser der kan udnyttes industrielt</a:t>
            </a:r>
          </a:p>
          <a:p>
            <a:endParaRPr lang="da-DK" sz="1000" dirty="0" smtClean="0">
              <a:cs typeface="Arial" pitchFamily="34" charset="0"/>
            </a:endParaRPr>
          </a:p>
          <a:p>
            <a:r>
              <a:rPr lang="da-DK" sz="2800" b="1" dirty="0" smtClean="0">
                <a:cs typeface="Arial" pitchFamily="34" charset="0"/>
              </a:rPr>
              <a:t>3 krav til opfindelsen </a:t>
            </a:r>
            <a:r>
              <a:rPr lang="da-DK" sz="2800" dirty="0" smtClean="0">
                <a:cs typeface="Arial" pitchFamily="34" charset="0"/>
              </a:rPr>
              <a:t>for at opnå patent:</a:t>
            </a:r>
          </a:p>
          <a:p>
            <a:pPr marL="457200" indent="-457200">
              <a:buFont typeface="Arial"/>
              <a:buChar char="•"/>
            </a:pPr>
            <a:r>
              <a:rPr lang="da-DK" sz="2600" dirty="0" smtClean="0">
                <a:cs typeface="Arial" pitchFamily="34" charset="0"/>
              </a:rPr>
              <a:t>Skal være ny</a:t>
            </a:r>
          </a:p>
          <a:p>
            <a:pPr marL="457200" indent="-457200">
              <a:buFont typeface="Arial"/>
              <a:buChar char="•"/>
            </a:pPr>
            <a:r>
              <a:rPr lang="da-DK" sz="2600" dirty="0" smtClean="0">
                <a:cs typeface="Arial" pitchFamily="34" charset="0"/>
              </a:rPr>
              <a:t>Skal have opfindelseshøjde</a:t>
            </a:r>
          </a:p>
          <a:p>
            <a:pPr marL="457200" indent="-457200">
              <a:buFont typeface="Arial"/>
              <a:buChar char="•"/>
            </a:pPr>
            <a:r>
              <a:rPr lang="da-DK" sz="2600" dirty="0" smtClean="0">
                <a:cs typeface="Arial" pitchFamily="34" charset="0"/>
              </a:rPr>
              <a:t>Skal være industrielt anvendelig</a:t>
            </a:r>
          </a:p>
          <a:p>
            <a:endParaRPr lang="da-DK" sz="1000" dirty="0">
              <a:cs typeface="Arial" pitchFamily="34" charset="0"/>
            </a:endParaRPr>
          </a:p>
          <a:p>
            <a:r>
              <a:rPr lang="da-DK" sz="2800" b="1" dirty="0" smtClean="0">
                <a:cs typeface="Arial" pitchFamily="34" charset="0"/>
              </a:rPr>
              <a:t>Ansøgning og registrering</a:t>
            </a:r>
            <a:r>
              <a:rPr lang="da-DK" sz="2800" dirty="0" smtClean="0">
                <a:cs typeface="Arial" pitchFamily="34" charset="0"/>
              </a:rPr>
              <a:t> sker gennem Patent- og Varemærkestyrelsen – </a:t>
            </a:r>
            <a:r>
              <a:rPr lang="da-DK" sz="2800" dirty="0" smtClean="0">
                <a:cs typeface="Arial" pitchFamily="34" charset="0"/>
                <a:hlinkClick r:id="rId6"/>
              </a:rPr>
              <a:t>www.dkpto.dk</a:t>
            </a:r>
            <a:endParaRPr lang="da-DK" sz="2800" dirty="0" smtClean="0">
              <a:cs typeface="Arial" pitchFamily="34" charset="0"/>
            </a:endParaRPr>
          </a:p>
          <a:p>
            <a:endParaRPr lang="da-DK" sz="1000" b="1" dirty="0" smtClean="0">
              <a:cs typeface="Arial" pitchFamily="34" charset="0"/>
            </a:endParaRPr>
          </a:p>
          <a:p>
            <a:r>
              <a:rPr lang="da-DK" sz="2800" b="1" dirty="0" smtClean="0">
                <a:cs typeface="Arial" pitchFamily="34" charset="0"/>
              </a:rPr>
              <a:t>International registrering </a:t>
            </a:r>
            <a:r>
              <a:rPr lang="da-DK" sz="2800" dirty="0" smtClean="0">
                <a:cs typeface="Arial" pitchFamily="34" charset="0"/>
              </a:rPr>
              <a:t>i hvert land for sig, eller via international ordning, fx</a:t>
            </a:r>
          </a:p>
          <a:p>
            <a:pPr marL="457200" indent="-457200">
              <a:buFont typeface="Arial"/>
              <a:buChar char="•"/>
            </a:pPr>
            <a:r>
              <a:rPr lang="da-DK" sz="2600" dirty="0" smtClean="0">
                <a:cs typeface="Arial" pitchFamily="34" charset="0"/>
              </a:rPr>
              <a:t>PCT, </a:t>
            </a:r>
            <a:r>
              <a:rPr lang="da-DK" sz="2600" dirty="0" err="1" smtClean="0">
                <a:cs typeface="Arial" pitchFamily="34" charset="0"/>
              </a:rPr>
              <a:t>Patentsamarbejdstraktaten</a:t>
            </a:r>
            <a:endParaRPr lang="da-DK" sz="2600" dirty="0" smtClean="0">
              <a:cs typeface="Arial" pitchFamily="34" charset="0"/>
            </a:endParaRPr>
          </a:p>
          <a:p>
            <a:pPr marL="457200" indent="-457200">
              <a:buFont typeface="Arial"/>
              <a:buChar char="•"/>
            </a:pPr>
            <a:r>
              <a:rPr lang="da-DK" sz="2600" dirty="0" smtClean="0">
                <a:cs typeface="Arial" pitchFamily="34" charset="0"/>
              </a:rPr>
              <a:t>EPO, Den Europæiske Patentmyndighed</a:t>
            </a:r>
          </a:p>
        </p:txBody>
      </p:sp>
    </p:spTree>
    <p:extLst>
      <p:ext uri="{BB962C8B-B14F-4D97-AF65-F5344CB8AC3E}">
        <p14:creationId xmlns:p14="http://schemas.microsoft.com/office/powerpoint/2010/main" val="102904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2. Patent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Eneretten, PL § 3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>
                <a:cs typeface="Arial" pitchFamily="34" charset="0"/>
              </a:rPr>
              <a:t>Eneretten – andre end patenthaveren må ikke udnytte opfindelsen ved:</a:t>
            </a:r>
          </a:p>
          <a:p>
            <a:pPr marL="457200" lvl="0" indent="-457200">
              <a:buFont typeface="Arial"/>
              <a:buChar char="•"/>
            </a:pPr>
            <a:r>
              <a:rPr lang="da-DK" sz="2600" dirty="0"/>
              <a:t>At fremstille, udbyde, bringe i omsætning eller anvende et produkt, der er genstand for patent, eller importere eller besidde produktet med sådant formål, eller</a:t>
            </a:r>
          </a:p>
          <a:p>
            <a:pPr marL="457200" lvl="0" indent="-457200">
              <a:buFont typeface="Arial"/>
              <a:buChar char="•"/>
            </a:pPr>
            <a:r>
              <a:rPr lang="da-DK" sz="2600" dirty="0"/>
              <a:t>At anvende en fremgangsmåde, der er genstand for patent, eller udbyde den til anvendelse her i landet, </a:t>
            </a:r>
            <a:r>
              <a:rPr lang="da-DK" sz="2600" dirty="0" smtClean="0"/>
              <a:t>uden </a:t>
            </a:r>
            <a:r>
              <a:rPr lang="da-DK" sz="2600" dirty="0"/>
              <a:t>patenthaverens samtykke, eller</a:t>
            </a:r>
          </a:p>
          <a:p>
            <a:pPr marL="457200" lvl="0" indent="-457200">
              <a:buFont typeface="Arial"/>
              <a:buChar char="•"/>
            </a:pPr>
            <a:r>
              <a:rPr lang="da-DK" sz="2600" dirty="0"/>
              <a:t>At udbyde, bringe i omsætning eller anvende et produkt, som er fremstillet ved en fremgangsmåde, der er genstand for patent, eller importere eller besidde produktet med sådant formål</a:t>
            </a:r>
            <a:r>
              <a:rPr lang="da-DK" sz="2600" dirty="0" smtClean="0"/>
              <a:t>.</a:t>
            </a:r>
            <a:endParaRPr lang="da-DK" sz="2600" dirty="0"/>
          </a:p>
        </p:txBody>
      </p:sp>
    </p:spTree>
    <p:extLst>
      <p:ext uri="{BB962C8B-B14F-4D97-AF65-F5344CB8AC3E}">
        <p14:creationId xmlns:p14="http://schemas.microsoft.com/office/powerpoint/2010/main" val="115722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2. Patent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Lov om arbejdstagers opfindelser (LAO)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847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b="1" dirty="0" smtClean="0"/>
              <a:t>Hovedregel:</a:t>
            </a:r>
            <a:r>
              <a:rPr lang="da-DK" sz="2600" dirty="0" smtClean="0"/>
              <a:t> Den </a:t>
            </a:r>
            <a:r>
              <a:rPr lang="da-DK" sz="2600" dirty="0"/>
              <a:t>ansatte </a:t>
            </a:r>
            <a:r>
              <a:rPr lang="da-DK" sz="2600" dirty="0" smtClean="0"/>
              <a:t>har </a:t>
            </a:r>
            <a:r>
              <a:rPr lang="da-DK" sz="2600" dirty="0"/>
              <a:t>som udgangspunkt ret til sine egne </a:t>
            </a:r>
            <a:r>
              <a:rPr lang="da-DK" sz="2600" dirty="0" smtClean="0"/>
              <a:t>opfindelser</a:t>
            </a:r>
            <a:endParaRPr lang="da-DK" sz="2600" dirty="0"/>
          </a:p>
          <a:p>
            <a:r>
              <a:rPr lang="da-DK" sz="2600" b="1" dirty="0" smtClean="0"/>
              <a:t>Undtagelse</a:t>
            </a:r>
            <a:r>
              <a:rPr lang="da-DK" sz="2600" dirty="0" smtClean="0"/>
              <a:t>: </a:t>
            </a:r>
            <a:r>
              <a:rPr lang="da-DK" sz="2600" dirty="0"/>
              <a:t>A</a:t>
            </a:r>
            <a:r>
              <a:rPr lang="da-DK" sz="2600" dirty="0" smtClean="0"/>
              <a:t>rbejdsgiveren </a:t>
            </a:r>
            <a:r>
              <a:rPr lang="da-DK" sz="2600" dirty="0"/>
              <a:t>har ret til at få opfindelsen overdraget, hvis </a:t>
            </a:r>
            <a:endParaRPr lang="da-DK" sz="2600" dirty="0" smtClean="0"/>
          </a:p>
          <a:p>
            <a:pPr marL="457200" indent="-457200">
              <a:buFont typeface="Arial"/>
              <a:buChar char="•"/>
            </a:pPr>
            <a:r>
              <a:rPr lang="da-DK" sz="2600" dirty="0"/>
              <a:t>O</a:t>
            </a:r>
            <a:r>
              <a:rPr lang="da-DK" sz="2600" dirty="0" smtClean="0"/>
              <a:t>pfindelsen </a:t>
            </a:r>
            <a:r>
              <a:rPr lang="da-DK" sz="2600" dirty="0"/>
              <a:t>er lavet gennem arbejdstagerens tjeneste, og </a:t>
            </a:r>
            <a:endParaRPr lang="da-DK" sz="2600" dirty="0" smtClean="0"/>
          </a:p>
          <a:p>
            <a:pPr marL="457200" indent="-457200">
              <a:buFont typeface="Arial"/>
              <a:buChar char="•"/>
            </a:pPr>
            <a:r>
              <a:rPr lang="da-DK" sz="2600" dirty="0"/>
              <a:t>O</a:t>
            </a:r>
            <a:r>
              <a:rPr lang="da-DK" sz="2600" dirty="0" smtClean="0"/>
              <a:t>pfindelsen </a:t>
            </a:r>
            <a:r>
              <a:rPr lang="da-DK" sz="2600" dirty="0"/>
              <a:t>falder inden for virksomhedens arbejdsområde, </a:t>
            </a:r>
            <a:r>
              <a:rPr lang="da-DK" sz="2600" dirty="0" err="1" smtClean="0"/>
              <a:t>jf</a:t>
            </a:r>
            <a:r>
              <a:rPr lang="da-DK" sz="2600" dirty="0" smtClean="0"/>
              <a:t> LAO </a:t>
            </a:r>
            <a:r>
              <a:rPr lang="da-DK" sz="2600" dirty="0"/>
              <a:t>§§ 3 og 5</a:t>
            </a:r>
            <a:r>
              <a:rPr lang="da-DK" sz="2600" dirty="0" smtClean="0"/>
              <a:t>.</a:t>
            </a:r>
          </a:p>
          <a:p>
            <a:pPr marL="457200" indent="-457200">
              <a:buFont typeface="Arial"/>
              <a:buChar char="•"/>
            </a:pPr>
            <a:endParaRPr lang="da-DK" sz="1000" dirty="0" smtClean="0"/>
          </a:p>
          <a:p>
            <a:r>
              <a:rPr lang="da-DK" sz="2600" dirty="0" smtClean="0"/>
              <a:t>Vurderes om opfindelsen </a:t>
            </a:r>
            <a:r>
              <a:rPr lang="da-DK" sz="2600" dirty="0"/>
              <a:t>er sket i arbejdstiden, på arbejdspladsen eller </a:t>
            </a:r>
            <a:r>
              <a:rPr lang="da-DK" sz="2600" dirty="0" smtClean="0"/>
              <a:t>med </a:t>
            </a:r>
            <a:r>
              <a:rPr lang="da-DK" sz="2600" dirty="0"/>
              <a:t>inspiration og med forbindelse til den ansattes daglige </a:t>
            </a:r>
            <a:r>
              <a:rPr lang="da-DK" sz="2600" dirty="0" smtClean="0"/>
              <a:t>arbejde</a:t>
            </a:r>
            <a:endParaRPr lang="da-DK" sz="2600" dirty="0"/>
          </a:p>
          <a:p>
            <a:r>
              <a:rPr lang="da-DK" sz="2600" b="1" dirty="0" smtClean="0"/>
              <a:t>Godtgørelse </a:t>
            </a:r>
            <a:endParaRPr lang="da-DK" sz="2600" dirty="0"/>
          </a:p>
          <a:p>
            <a:r>
              <a:rPr lang="da-DK" sz="2600" dirty="0"/>
              <a:t>A</a:t>
            </a:r>
            <a:r>
              <a:rPr lang="da-DK" sz="2600" dirty="0" smtClean="0"/>
              <a:t>rbejdstageren har ved overdragelse krav </a:t>
            </a:r>
            <a:r>
              <a:rPr lang="da-DK" sz="2600" dirty="0"/>
              <a:t>på en rimelig godtgørelse, jf. LAO § 8.</a:t>
            </a:r>
          </a:p>
          <a:p>
            <a:endParaRPr lang="da-DK" sz="2600" dirty="0"/>
          </a:p>
        </p:txBody>
      </p:sp>
    </p:spTree>
    <p:extLst>
      <p:ext uri="{BB962C8B-B14F-4D97-AF65-F5344CB8AC3E}">
        <p14:creationId xmlns:p14="http://schemas.microsoft.com/office/powerpoint/2010/main" val="337795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3. Brugsmodeller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da-DK" sz="2600" b="1" dirty="0" smtClean="0">
                <a:cs typeface="Arial" pitchFamily="34" charset="0"/>
              </a:rPr>
              <a:t>Brugsmodelloven (BML) </a:t>
            </a:r>
          </a:p>
          <a:p>
            <a:endParaRPr lang="da-DK" sz="1000" b="1" dirty="0" smtClean="0">
              <a:cs typeface="Arial" pitchFamily="34" charset="0"/>
            </a:endParaRPr>
          </a:p>
          <a:p>
            <a:pPr marL="457200" indent="-457200">
              <a:buFont typeface="Arial"/>
              <a:buChar char="•"/>
            </a:pPr>
            <a:r>
              <a:rPr lang="da-DK" sz="2600" b="1" dirty="0" smtClean="0">
                <a:cs typeface="Arial" pitchFamily="34" charset="0"/>
              </a:rPr>
              <a:t>”Det lille Patent”</a:t>
            </a:r>
            <a:r>
              <a:rPr lang="da-DK" sz="2600" dirty="0" smtClean="0">
                <a:cs typeface="Arial" pitchFamily="34" charset="0"/>
              </a:rPr>
              <a:t>-tekniske småopfindelser</a:t>
            </a:r>
          </a:p>
          <a:p>
            <a:endParaRPr lang="da-DK" sz="1000" dirty="0" smtClean="0">
              <a:cs typeface="Arial" pitchFamily="34" charset="0"/>
            </a:endParaRPr>
          </a:p>
          <a:p>
            <a:pPr marL="457200" indent="-457200">
              <a:buFont typeface="Arial"/>
              <a:buChar char="•"/>
            </a:pPr>
            <a:r>
              <a:rPr lang="da-DK" sz="2600" b="1" dirty="0" smtClean="0">
                <a:cs typeface="Arial" pitchFamily="34" charset="0"/>
              </a:rPr>
              <a:t>Eneret</a:t>
            </a:r>
            <a:r>
              <a:rPr lang="da-DK" sz="2600" dirty="0" smtClean="0">
                <a:cs typeface="Arial" pitchFamily="34" charset="0"/>
              </a:rPr>
              <a:t> opnås hvis der er tale om en opfindelse der:</a:t>
            </a:r>
          </a:p>
          <a:p>
            <a:pPr marL="914400" lvl="1" indent="-457200">
              <a:buFont typeface="Arial"/>
              <a:buChar char="•"/>
            </a:pPr>
            <a:r>
              <a:rPr lang="da-DK" sz="2600" dirty="0" smtClean="0"/>
              <a:t>Løser </a:t>
            </a:r>
            <a:r>
              <a:rPr lang="da-DK" sz="2600" dirty="0"/>
              <a:t>et teknisk </a:t>
            </a:r>
            <a:r>
              <a:rPr lang="da-DK" sz="2600" dirty="0" smtClean="0"/>
              <a:t>problem</a:t>
            </a:r>
          </a:p>
          <a:p>
            <a:pPr marL="914400" lvl="1" indent="-457200">
              <a:buFont typeface="Arial"/>
              <a:buChar char="•"/>
            </a:pPr>
            <a:r>
              <a:rPr lang="da-DK" sz="2600" dirty="0" smtClean="0"/>
              <a:t>Kan udnyttes industrielt</a:t>
            </a:r>
          </a:p>
          <a:p>
            <a:pPr marL="914400" lvl="1" indent="-457200">
              <a:buFont typeface="Arial"/>
              <a:buChar char="•"/>
            </a:pPr>
            <a:r>
              <a:rPr lang="da-DK" sz="2600" dirty="0" smtClean="0"/>
              <a:t>Er ny, </a:t>
            </a:r>
            <a:r>
              <a:rPr lang="da-DK" sz="2600" dirty="0" err="1" smtClean="0"/>
              <a:t>dvs</a:t>
            </a:r>
            <a:r>
              <a:rPr lang="da-DK" sz="2600" dirty="0" smtClean="0"/>
              <a:t> nyheds- og opfindelseshøjde</a:t>
            </a:r>
            <a:endParaRPr lang="da-DK" sz="2600" dirty="0"/>
          </a:p>
          <a:p>
            <a:pPr marL="914400" lvl="1" indent="-457200">
              <a:buFont typeface="Arial"/>
              <a:buChar char="•"/>
            </a:pPr>
            <a:r>
              <a:rPr lang="da-DK" sz="2600" dirty="0"/>
              <a:t>T</a:t>
            </a:r>
            <a:r>
              <a:rPr lang="da-DK" sz="2600" dirty="0" smtClean="0"/>
              <a:t>ydeligt adskiller </a:t>
            </a:r>
            <a:r>
              <a:rPr lang="da-DK" sz="2600" dirty="0"/>
              <a:t>sig fra, hvad der er kendt i </a:t>
            </a:r>
            <a:r>
              <a:rPr lang="da-DK" sz="2600" dirty="0" smtClean="0"/>
              <a:t>forvejen</a:t>
            </a:r>
          </a:p>
          <a:p>
            <a:endParaRPr lang="da-DK" sz="10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da-DK" sz="2600" b="1" dirty="0" smtClean="0"/>
              <a:t>Registrering</a:t>
            </a:r>
            <a:r>
              <a:rPr lang="da-DK" sz="2600" dirty="0" smtClean="0"/>
              <a:t> skal ske hos Patent- og Varemærkestyrelsen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sz="2600" b="1" dirty="0" smtClean="0"/>
              <a:t>International registrering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da-DK" sz="2600" dirty="0" smtClean="0"/>
              <a:t>PCT-</a:t>
            </a:r>
            <a:r>
              <a:rPr lang="da-DK" sz="2600" dirty="0" err="1" smtClean="0"/>
              <a:t>Patentsamarbejdstraktaten</a:t>
            </a:r>
            <a:endParaRPr lang="da-DK" sz="26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da-DK" sz="2600" dirty="0" smtClean="0"/>
              <a:t>EPO, Den Europæiske Patentmyndighed</a:t>
            </a:r>
          </a:p>
          <a:p>
            <a:endParaRPr lang="da-DK" sz="10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da-DK" sz="2600" b="1" dirty="0" smtClean="0"/>
              <a:t>Beskyttelsestid</a:t>
            </a:r>
            <a:r>
              <a:rPr lang="da-DK" sz="2600" dirty="0" smtClean="0"/>
              <a:t> 3-10 år</a:t>
            </a:r>
            <a:endParaRPr lang="da-DK" sz="2600" dirty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4. Designret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da-DK" sz="3200" b="1" dirty="0" smtClean="0"/>
              <a:t>Designloven(DEL</a:t>
            </a:r>
            <a:r>
              <a:rPr lang="da-DK" sz="3200" b="1" dirty="0"/>
              <a:t>)</a:t>
            </a:r>
            <a:r>
              <a:rPr lang="da-DK" sz="3200" dirty="0"/>
              <a:t> beskytter et industrielt eller håndværksmæssigt fremstillet produkts </a:t>
            </a:r>
            <a:r>
              <a:rPr lang="da-DK" sz="3200" b="1" dirty="0"/>
              <a:t>udseende</a:t>
            </a:r>
            <a:r>
              <a:rPr lang="da-DK" sz="3200" dirty="0"/>
              <a:t>, eller et produkts </a:t>
            </a:r>
            <a:r>
              <a:rPr lang="da-DK" sz="3200" b="1" dirty="0"/>
              <a:t>form</a:t>
            </a:r>
            <a:r>
              <a:rPr lang="da-DK" sz="3200" dirty="0"/>
              <a:t>. </a:t>
            </a:r>
            <a:endParaRPr lang="da-DK" sz="32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da-DK" sz="3200" dirty="0"/>
              <a:t>Det handler om </a:t>
            </a:r>
            <a:r>
              <a:rPr lang="da-DK" sz="3200" b="1" dirty="0"/>
              <a:t>beskyttelse af formgivning og udseende</a:t>
            </a:r>
            <a:r>
              <a:rPr lang="da-DK" sz="3200" dirty="0"/>
              <a:t>. Man kan også kalde det for visuel beskyttelse.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sz="3200" b="1" dirty="0" smtClean="0"/>
              <a:t>Et </a:t>
            </a:r>
            <a:r>
              <a:rPr lang="da-DK" sz="3200" b="1" dirty="0"/>
              <a:t>design kan fx være </a:t>
            </a:r>
            <a:r>
              <a:rPr lang="da-DK" sz="3200" dirty="0"/>
              <a:t>mønstre, ornamenter, farver(udseende) eller produkter såsom møbler, smykker, legetøj, biler, tøj, værktøj, skrifttyper, elektroniske apparater, emballage (formgivning). 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4. Designret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b="1" dirty="0"/>
              <a:t>Eneretten giver indehaveren ret til </a:t>
            </a:r>
            <a:r>
              <a:rPr lang="da-DK" sz="2600" dirty="0"/>
              <a:t>erhvervsmæssig udnyttelse af designet, </a:t>
            </a:r>
            <a:r>
              <a:rPr lang="da-DK" sz="2600" dirty="0" err="1" smtClean="0"/>
              <a:t>dvs</a:t>
            </a:r>
            <a:r>
              <a:rPr lang="da-DK" sz="2600" dirty="0" smtClean="0"/>
              <a:t>: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sz="2600" dirty="0" smtClean="0"/>
              <a:t>fremstille</a:t>
            </a:r>
            <a:r>
              <a:rPr lang="da-DK" sz="2600" dirty="0"/>
              <a:t>, udbyde, markedsføre, indføre, udføre eller bruge et produkt som designet angår, jf. DEL § 9. </a:t>
            </a:r>
            <a:endParaRPr lang="da-DK" sz="2600" dirty="0" smtClean="0"/>
          </a:p>
          <a:p>
            <a:r>
              <a:rPr lang="da-DK" sz="2600" b="1" dirty="0" smtClean="0"/>
              <a:t>Eneretten </a:t>
            </a:r>
            <a:r>
              <a:rPr lang="da-DK" sz="2600" b="1" dirty="0"/>
              <a:t>opnås </a:t>
            </a:r>
            <a:r>
              <a:rPr lang="da-DK" sz="2600" b="1" dirty="0" smtClean="0"/>
              <a:t>hvis, </a:t>
            </a:r>
            <a:r>
              <a:rPr lang="da-DK" sz="2600" dirty="0" smtClean="0"/>
              <a:t>jf. DEL § 3:</a:t>
            </a:r>
            <a:endParaRPr lang="da-DK" sz="26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da-DK" sz="2600" dirty="0"/>
              <a:t>Designet </a:t>
            </a:r>
            <a:r>
              <a:rPr lang="da-DK" sz="2600" b="1" dirty="0"/>
              <a:t>er nyt</a:t>
            </a:r>
            <a:r>
              <a:rPr lang="da-DK" sz="2600" dirty="0"/>
              <a:t>, dvs. at der ikke findes et identisk design, som er offentligt. </a:t>
            </a:r>
            <a:endParaRPr lang="da-DK" sz="2600" dirty="0" smtClean="0"/>
          </a:p>
          <a:p>
            <a:pPr marL="457200" lvl="0" indent="-457200">
              <a:buFont typeface="Arial" pitchFamily="34" charset="0"/>
              <a:buChar char="•"/>
            </a:pPr>
            <a:r>
              <a:rPr lang="da-DK" sz="2600" dirty="0" smtClean="0"/>
              <a:t>Designet </a:t>
            </a:r>
            <a:r>
              <a:rPr lang="da-DK" sz="2600" dirty="0"/>
              <a:t>har </a:t>
            </a:r>
            <a:r>
              <a:rPr lang="da-DK" sz="2600" b="1" dirty="0"/>
              <a:t>individuel karakter</a:t>
            </a:r>
            <a:r>
              <a:rPr lang="da-DK" sz="2600" dirty="0"/>
              <a:t>, dvs. hvis designet ud fra et helhedsindtryk adskiller sig fra andre design, som er offentligt tilgængelige. </a:t>
            </a:r>
            <a:endParaRPr lang="da-DK" sz="2600" dirty="0" smtClean="0"/>
          </a:p>
          <a:p>
            <a:pPr lvl="0"/>
            <a:endParaRPr lang="da-DK" sz="1000" dirty="0"/>
          </a:p>
          <a:p>
            <a:pPr lvl="0"/>
            <a:r>
              <a:rPr lang="da-DK" sz="2600" b="1" dirty="0" smtClean="0"/>
              <a:t>I </a:t>
            </a:r>
            <a:r>
              <a:rPr lang="da-DK" sz="2600" b="1" dirty="0"/>
              <a:t>bedømmelsen vurderer man både forskelle og ligheder</a:t>
            </a:r>
            <a:r>
              <a:rPr lang="da-DK" sz="2600" dirty="0"/>
              <a:t>, og ser på designet ud fra den informerede brugers perspektiv, dvs. ikke en fagmand eller </a:t>
            </a:r>
            <a:r>
              <a:rPr lang="da-DK" sz="2600" dirty="0" smtClean="0"/>
              <a:t>specialist</a:t>
            </a:r>
            <a:r>
              <a:rPr lang="da-DK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220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4. Designret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b="1" dirty="0" smtClean="0"/>
              <a:t>Registrering</a:t>
            </a:r>
            <a:r>
              <a:rPr lang="da-DK" sz="2600" dirty="0" smtClean="0"/>
              <a:t>: Patent- </a:t>
            </a:r>
            <a:r>
              <a:rPr lang="da-DK" sz="2600" dirty="0"/>
              <a:t>og </a:t>
            </a:r>
            <a:r>
              <a:rPr lang="da-DK" sz="2600" dirty="0" smtClean="0"/>
              <a:t>Varemærkestyrelsen, www.dkpto.dk</a:t>
            </a:r>
          </a:p>
          <a:p>
            <a:endParaRPr lang="da-DK" sz="1000" dirty="0" smtClean="0"/>
          </a:p>
          <a:p>
            <a:r>
              <a:rPr lang="da-DK" sz="2600" b="1" dirty="0" smtClean="0"/>
              <a:t>Beskyttelsestid 5-25 år</a:t>
            </a:r>
          </a:p>
          <a:p>
            <a:endParaRPr lang="da-DK" sz="1000" b="1" dirty="0" smtClean="0"/>
          </a:p>
          <a:p>
            <a:r>
              <a:rPr lang="da-DK" sz="2600" b="1" dirty="0" smtClean="0"/>
              <a:t>International registrering, EU: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sz="2600" dirty="0" smtClean="0"/>
              <a:t>Patent- </a:t>
            </a:r>
            <a:r>
              <a:rPr lang="da-DK" sz="2600" dirty="0"/>
              <a:t>og Varemærkestyrelsen eller direkte til Harmoniseringskontoret (OHIM) i </a:t>
            </a:r>
            <a:r>
              <a:rPr lang="da-DK" sz="2600" dirty="0" smtClean="0"/>
              <a:t>Alicante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sz="2600" b="1" dirty="0" smtClean="0"/>
              <a:t>Beskyttelsestid registreret </a:t>
            </a:r>
            <a:r>
              <a:rPr lang="da-DK" sz="2600" dirty="0" smtClean="0"/>
              <a:t>design 25 år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sz="2600" b="1" dirty="0" smtClean="0"/>
              <a:t>Beskyttelsestid uregistreret </a:t>
            </a:r>
            <a:r>
              <a:rPr lang="da-DK" sz="2600" dirty="0" smtClean="0"/>
              <a:t>design: 3 år fra offentliggørelsen</a:t>
            </a:r>
          </a:p>
          <a:p>
            <a:endParaRPr lang="da-DK" sz="1000" dirty="0" smtClean="0"/>
          </a:p>
          <a:p>
            <a:r>
              <a:rPr lang="da-DK" sz="2600" b="1" dirty="0" smtClean="0"/>
              <a:t>Internationale registrering udenfor EU: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da-DK" sz="2600" dirty="0" smtClean="0"/>
              <a:t>Patent- </a:t>
            </a:r>
            <a:r>
              <a:rPr lang="da-DK" sz="2600" dirty="0"/>
              <a:t>og Varemærkestyrelsen eller direkte </a:t>
            </a:r>
            <a:r>
              <a:rPr lang="da-DK" sz="2600" dirty="0" smtClean="0"/>
              <a:t>til www.wipo.int</a:t>
            </a:r>
            <a:endParaRPr lang="da-DK" sz="2600" dirty="0"/>
          </a:p>
        </p:txBody>
      </p:sp>
    </p:spTree>
    <p:extLst>
      <p:ext uri="{BB962C8B-B14F-4D97-AF65-F5344CB8AC3E}">
        <p14:creationId xmlns:p14="http://schemas.microsoft.com/office/powerpoint/2010/main" val="423693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5. Varemærke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/>
              <a:t>Varemærkeloven(VML) </a:t>
            </a:r>
            <a:r>
              <a:rPr lang="da-DK" sz="3200" dirty="0" smtClean="0"/>
              <a:t>– beskyttelse af forretningskendetegn, fx firmanavn, logo, domænenavn, kendingsmelodier eller slogans mod andres udnyttelse.</a:t>
            </a:r>
          </a:p>
          <a:p>
            <a:endParaRPr lang="da-DK" sz="3200" dirty="0" smtClean="0"/>
          </a:p>
          <a:p>
            <a:r>
              <a:rPr lang="da-DK" sz="3200" b="1" dirty="0" smtClean="0"/>
              <a:t>Markedsføringsloven supplerer</a:t>
            </a:r>
          </a:p>
          <a:p>
            <a:endParaRPr lang="da-DK" sz="1000" b="1" dirty="0" smtClean="0"/>
          </a:p>
          <a:p>
            <a:endParaRPr lang="da-DK" sz="3200" dirty="0" smtClean="0"/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5. Varemærke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Et varemærke </a:t>
            </a:r>
            <a:r>
              <a:rPr lang="da-DK" sz="2800" dirty="0" smtClean="0"/>
              <a:t>skal være </a:t>
            </a:r>
            <a:r>
              <a:rPr lang="da-DK" sz="2800" b="1" dirty="0" smtClean="0"/>
              <a:t>egnet til at adskille</a:t>
            </a:r>
            <a:r>
              <a:rPr lang="da-DK" sz="2800" dirty="0" smtClean="0"/>
              <a:t> en virksomheds varer eller tjenesteydelser fra andre virksomheders, og skal kunne gengives </a:t>
            </a:r>
            <a:r>
              <a:rPr lang="da-DK" sz="2800" b="1" dirty="0" smtClean="0"/>
              <a:t>grafisk</a:t>
            </a:r>
            <a:r>
              <a:rPr lang="da-DK" sz="2800" dirty="0" smtClean="0"/>
              <a:t>, fx:</a:t>
            </a:r>
          </a:p>
          <a:p>
            <a:pPr marL="358775" lvl="0" indent="-358775">
              <a:buFont typeface="Arial" pitchFamily="34" charset="0"/>
              <a:buChar char="•"/>
            </a:pPr>
            <a:r>
              <a:rPr lang="da-DK" sz="2800" dirty="0" smtClean="0"/>
              <a:t>Ord og </a:t>
            </a:r>
            <a:r>
              <a:rPr lang="da-DK" sz="2800" dirty="0" err="1" smtClean="0"/>
              <a:t>ordforbindelser</a:t>
            </a:r>
            <a:r>
              <a:rPr lang="da-DK" sz="2800" dirty="0" smtClean="0"/>
              <a:t>, slogans, personnavne, firmanavne fx Vestas, IKEA, Just do it </a:t>
            </a:r>
          </a:p>
          <a:p>
            <a:pPr marL="358775" lvl="0" indent="-358775">
              <a:buFont typeface="Arial" pitchFamily="34" charset="0"/>
              <a:buChar char="•"/>
            </a:pPr>
            <a:r>
              <a:rPr lang="da-DK" sz="2800" dirty="0" smtClean="0"/>
              <a:t>Bogstaver og tal, fx B&amp;O, Q8</a:t>
            </a:r>
          </a:p>
          <a:p>
            <a:pPr marL="358775" lvl="0" indent="-358775">
              <a:buFont typeface="Arial" pitchFamily="34" charset="0"/>
              <a:buChar char="•"/>
            </a:pPr>
            <a:r>
              <a:rPr lang="da-DK" sz="2800" dirty="0" smtClean="0"/>
              <a:t>Figurer og afbildninger, fx Fætter BR, Pandaen fra WWF eller</a:t>
            </a:r>
          </a:p>
          <a:p>
            <a:pPr marL="358775" lvl="0" indent="-358775">
              <a:buFont typeface="Arial" pitchFamily="34" charset="0"/>
              <a:buChar char="•"/>
            </a:pPr>
            <a:r>
              <a:rPr lang="da-DK" sz="2800" dirty="0" smtClean="0"/>
              <a:t>Varens form, udstyr eller emballage, fx den gamle Coca Cola-flaske</a:t>
            </a:r>
          </a:p>
          <a:p>
            <a:pPr marL="358775" lvl="0" indent="-358775"/>
            <a:endParaRPr lang="da-DK" sz="1000" dirty="0" smtClean="0"/>
          </a:p>
          <a:p>
            <a:pPr lvl="0"/>
            <a:r>
              <a:rPr lang="da-DK" sz="2800" b="1" dirty="0" smtClean="0">
                <a:cs typeface="Arial" pitchFamily="34" charset="0"/>
              </a:rPr>
              <a:t>Fællesmærker</a:t>
            </a:r>
            <a:r>
              <a:rPr lang="da-DK" sz="2800" dirty="0" smtClean="0">
                <a:cs typeface="Arial" pitchFamily="34" charset="0"/>
              </a:rPr>
              <a:t> er også beskyttet, fx Svanemærket, </a:t>
            </a:r>
            <a:r>
              <a:rPr lang="da-DK" sz="2800" dirty="0" err="1" smtClean="0">
                <a:cs typeface="Arial" pitchFamily="34" charset="0"/>
              </a:rPr>
              <a:t>Øko-mærket</a:t>
            </a:r>
            <a:endParaRPr lang="da-DK" sz="28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5. Varemærke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Eneret</a:t>
            </a:r>
            <a:r>
              <a:rPr lang="da-DK" sz="2800" dirty="0" smtClean="0"/>
              <a:t> til varemærker: Indehaveren kan forbyde andre, der ikke har hans samtykke, at gøre erhvervsmæssig brug af varemærket eller et der ligner, og hvor varerne eller tjenesteydelserne er ens eller i samme kategori. </a:t>
            </a:r>
          </a:p>
          <a:p>
            <a:endParaRPr lang="da-DK" sz="2800" b="1" dirty="0" smtClean="0"/>
          </a:p>
          <a:p>
            <a:r>
              <a:rPr lang="da-DK" sz="2800" b="1" dirty="0" smtClean="0"/>
              <a:t>Krav til varemærket:</a:t>
            </a:r>
            <a:endParaRPr lang="da-DK" sz="2800" dirty="0" smtClean="0"/>
          </a:p>
          <a:p>
            <a:pPr marL="358775" lvl="0" indent="-358775">
              <a:buFont typeface="Arial" pitchFamily="34" charset="0"/>
              <a:buChar char="•"/>
            </a:pPr>
            <a:r>
              <a:rPr lang="da-DK" sz="2800" dirty="0" smtClean="0"/>
              <a:t>Varemærket må have </a:t>
            </a:r>
            <a:r>
              <a:rPr lang="da-DK" sz="2800" b="1" dirty="0" smtClean="0"/>
              <a:t>fornødent særpræg</a:t>
            </a:r>
            <a:r>
              <a:rPr lang="da-DK" sz="2800" dirty="0" smtClean="0"/>
              <a:t> - egnet til at adskille sig</a:t>
            </a:r>
          </a:p>
          <a:p>
            <a:pPr marL="358775" lvl="0" indent="-358775">
              <a:buFont typeface="Arial" pitchFamily="34" charset="0"/>
              <a:buChar char="•"/>
            </a:pPr>
            <a:r>
              <a:rPr lang="da-DK" sz="2800" dirty="0" smtClean="0"/>
              <a:t>Varemærket </a:t>
            </a:r>
            <a:r>
              <a:rPr lang="da-DK" sz="2800" b="1" dirty="0" smtClean="0"/>
              <a:t>må ikke være identisk eller forveksleligt</a:t>
            </a:r>
            <a:r>
              <a:rPr lang="da-DK" sz="2800" dirty="0" smtClean="0"/>
              <a:t> med andres tilsvarende mærker – og repræsentere samme eller lignende varetyper</a:t>
            </a:r>
          </a:p>
          <a:p>
            <a:pPr marL="358775" lvl="0" indent="-358775">
              <a:buFont typeface="Arial" pitchFamily="34" charset="0"/>
              <a:buChar char="•"/>
            </a:pPr>
            <a:r>
              <a:rPr lang="da-DK" sz="2800" dirty="0" smtClean="0"/>
              <a:t>Varemærket skal kunne gengives grafisk</a:t>
            </a:r>
          </a:p>
          <a:p>
            <a:pPr marL="358775" lvl="0" indent="-358775"/>
            <a:endParaRPr lang="da-DK" sz="3200" dirty="0" smtClean="0"/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39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smtClean="0">
                <a:solidFill>
                  <a:srgbClr val="7030A0"/>
                </a:solidFill>
                <a:latin typeface="+mj-lt"/>
                <a:cs typeface="Arial" pitchFamily="34" charset="0"/>
              </a:rPr>
              <a:t> Immaterialret</a:t>
            </a:r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000" b="1" dirty="0" smtClean="0">
              <a:cs typeface="Arial" pitchFamily="34" charset="0"/>
            </a:endParaRPr>
          </a:p>
          <a:p>
            <a:pPr marL="514350" indent="-514350"/>
            <a:r>
              <a:rPr lang="da-DK" sz="3200" b="1" dirty="0" smtClean="0">
                <a:cs typeface="Arial" pitchFamily="34" charset="0"/>
              </a:rPr>
              <a:t>I kapitel 12 gennemgås:</a:t>
            </a:r>
          </a:p>
          <a:p>
            <a:pPr marL="514350" indent="-514350"/>
            <a:endParaRPr lang="da-DK" sz="1000" dirty="0" smtClean="0"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da-DK" sz="3200" dirty="0" smtClean="0">
                <a:cs typeface="Arial" pitchFamily="34" charset="0"/>
              </a:rPr>
              <a:t>Ophavsret</a:t>
            </a:r>
          </a:p>
          <a:p>
            <a:pPr marL="514350" indent="-514350">
              <a:buAutoNum type="arabicPeriod"/>
            </a:pPr>
            <a:r>
              <a:rPr lang="da-DK" sz="3200" dirty="0" smtClean="0">
                <a:cs typeface="Arial" pitchFamily="34" charset="0"/>
              </a:rPr>
              <a:t>Patent</a:t>
            </a:r>
          </a:p>
          <a:p>
            <a:pPr marL="514350" indent="-514350">
              <a:buAutoNum type="arabicPeriod"/>
            </a:pPr>
            <a:r>
              <a:rPr lang="da-DK" sz="3200" dirty="0" smtClean="0">
                <a:cs typeface="Arial" pitchFamily="34" charset="0"/>
              </a:rPr>
              <a:t>Brugsmodeller</a:t>
            </a:r>
          </a:p>
          <a:p>
            <a:pPr marL="514350" indent="-514350">
              <a:buAutoNum type="arabicPeriod"/>
            </a:pPr>
            <a:r>
              <a:rPr lang="da-DK" sz="3200" dirty="0" smtClean="0">
                <a:cs typeface="Arial" pitchFamily="34" charset="0"/>
              </a:rPr>
              <a:t>Design</a:t>
            </a:r>
          </a:p>
          <a:p>
            <a:pPr marL="514350" indent="-514350">
              <a:buAutoNum type="arabicPeriod"/>
            </a:pPr>
            <a:r>
              <a:rPr lang="da-DK" sz="3200" dirty="0" smtClean="0">
                <a:cs typeface="Arial" pitchFamily="34" charset="0"/>
              </a:rPr>
              <a:t>Varemærke</a:t>
            </a: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5. Varemærke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358775"/>
            <a:r>
              <a:rPr lang="da-DK" sz="2600" b="1" dirty="0" smtClean="0">
                <a:cs typeface="Arial" pitchFamily="34" charset="0"/>
              </a:rPr>
              <a:t>Beskyttelse af varemærkerettigheder </a:t>
            </a:r>
            <a:r>
              <a:rPr lang="da-DK" sz="2600" dirty="0" smtClean="0">
                <a:cs typeface="Arial" pitchFamily="34" charset="0"/>
              </a:rPr>
              <a:t>opnås ved:</a:t>
            </a:r>
          </a:p>
          <a:p>
            <a:pPr marL="358775" lvl="1" indent="-358775">
              <a:buFont typeface="Arial" pitchFamily="34" charset="0"/>
              <a:buChar char="•"/>
            </a:pPr>
            <a:r>
              <a:rPr lang="da-DK" sz="2600" dirty="0" smtClean="0"/>
              <a:t>Registrering af varemærket gennem Patent- og Varemærkestyrelsen eller </a:t>
            </a:r>
          </a:p>
          <a:p>
            <a:pPr marL="358775" lvl="1" indent="-358775">
              <a:buFont typeface="Arial" pitchFamily="34" charset="0"/>
              <a:buChar char="•"/>
            </a:pPr>
            <a:r>
              <a:rPr lang="da-DK" sz="2600" dirty="0" smtClean="0"/>
              <a:t>Ved ibrugtagning af varemærket</a:t>
            </a:r>
          </a:p>
          <a:p>
            <a:pPr marL="358775" indent="-358775"/>
            <a:r>
              <a:rPr lang="da-DK" sz="2600" b="1" dirty="0" smtClean="0"/>
              <a:t>Først i tid, bedst i ret</a:t>
            </a:r>
            <a:endParaRPr lang="da-DK" sz="2600" dirty="0" smtClean="0"/>
          </a:p>
          <a:p>
            <a:pPr marL="358775" indent="-358775"/>
            <a:r>
              <a:rPr lang="da-DK" sz="2600" dirty="0" smtClean="0"/>
              <a:t>	Ved konflikter mellem varemærkerettigheder vil den først stiftede ret fortrænge den senere stiftede ret, jf. VML § 7. </a:t>
            </a:r>
          </a:p>
          <a:p>
            <a:pPr marL="358775" indent="-358775"/>
            <a:r>
              <a:rPr lang="da-DK" sz="2600" b="1" dirty="0" smtClean="0"/>
              <a:t>Beskyttelse i 10 år ved registrering </a:t>
            </a:r>
            <a:endParaRPr lang="da-DK" sz="2600" dirty="0" smtClean="0"/>
          </a:p>
          <a:p>
            <a:pPr marL="358775" indent="-358775"/>
            <a:r>
              <a:rPr lang="da-DK" sz="2600" dirty="0" smtClean="0"/>
              <a:t>	Kan fornys for 10 år adgangen, jf. VML § 26.</a:t>
            </a:r>
          </a:p>
          <a:p>
            <a:pPr marL="358775" indent="-358775"/>
            <a:r>
              <a:rPr lang="da-DK" sz="2600" b="1" dirty="0" smtClean="0">
                <a:cs typeface="Arial" pitchFamily="34" charset="0"/>
              </a:rPr>
              <a:t>International registrering:</a:t>
            </a:r>
          </a:p>
          <a:p>
            <a:pPr marL="358775" indent="-358775">
              <a:buFont typeface="Arial" pitchFamily="34" charset="0"/>
              <a:buChar char="•"/>
            </a:pPr>
            <a:r>
              <a:rPr lang="da-DK" sz="2600" dirty="0" smtClean="0"/>
              <a:t>EU - harmoniseringskontoret i Alicante, OHIM</a:t>
            </a:r>
            <a:endParaRPr lang="da-DK" sz="3200" dirty="0" smtClean="0"/>
          </a:p>
          <a:p>
            <a:pPr marL="358775" indent="-358775">
              <a:buFont typeface="Arial" pitchFamily="34" charset="0"/>
              <a:buChar char="•"/>
            </a:pPr>
            <a:r>
              <a:rPr lang="da-DK" sz="2600" dirty="0" smtClean="0"/>
              <a:t>Uden for EU, kan ske i henhold til </a:t>
            </a:r>
            <a:r>
              <a:rPr lang="da-DK" sz="2600" dirty="0" err="1" smtClean="0"/>
              <a:t>Madrid-Protokollen</a:t>
            </a:r>
            <a:r>
              <a:rPr lang="da-DK" sz="2600" dirty="0" smtClean="0"/>
              <a:t> WIPO-samarbejdet</a:t>
            </a:r>
            <a:endParaRPr lang="da-DK" sz="2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68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Immaterialret – IP ret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>
                <a:cs typeface="Arial" pitchFamily="34" charset="0"/>
              </a:rPr>
              <a:t>Samspil </a:t>
            </a:r>
            <a:r>
              <a:rPr lang="da-DK" sz="2800" dirty="0" smtClean="0">
                <a:cs typeface="Arial" pitchFamily="34" charset="0"/>
              </a:rPr>
              <a:t>med konkurrenceretten og markedsføringsloven.</a:t>
            </a:r>
          </a:p>
          <a:p>
            <a:endParaRPr lang="da-DK" sz="1000" dirty="0">
              <a:cs typeface="Arial" pitchFamily="34" charset="0"/>
            </a:endParaRPr>
          </a:p>
          <a:p>
            <a:r>
              <a:rPr lang="da-DK" sz="2800" b="1" dirty="0" smtClean="0">
                <a:cs typeface="Arial" pitchFamily="34" charset="0"/>
              </a:rPr>
              <a:t>Beskyttelse af ikke-fysiske værdier</a:t>
            </a:r>
            <a:r>
              <a:rPr lang="da-DK" sz="2800" dirty="0" smtClean="0">
                <a:cs typeface="Arial" pitchFamily="34" charset="0"/>
              </a:rPr>
              <a:t> fx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>
                <a:cs typeface="Arial" pitchFamily="34" charset="0"/>
              </a:rPr>
              <a:t>I</a:t>
            </a:r>
            <a:r>
              <a:rPr lang="da-DK" sz="2800" dirty="0" smtClean="0">
                <a:cs typeface="Arial" pitchFamily="34" charset="0"/>
              </a:rPr>
              <a:t>ndustrielle opfindelser, en bog, skuespil, maleri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Forretningskendetegn - navn, logo, slogan, domænenavn - Loven ønsker at beskytte mod andres anvendelse eller forsøg på udnyttelse</a:t>
            </a:r>
          </a:p>
          <a:p>
            <a:endParaRPr lang="da-DK" sz="1000" dirty="0" smtClean="0">
              <a:cs typeface="Arial" pitchFamily="34" charset="0"/>
            </a:endParaRPr>
          </a:p>
          <a:p>
            <a:r>
              <a:rPr lang="da-DK" sz="2800" b="1" dirty="0" smtClean="0">
                <a:cs typeface="Arial" pitchFamily="34" charset="0"/>
              </a:rPr>
              <a:t>Eneret </a:t>
            </a:r>
            <a:r>
              <a:rPr lang="da-DK" sz="2800" dirty="0" smtClean="0">
                <a:cs typeface="Arial" pitchFamily="34" charset="0"/>
              </a:rPr>
              <a:t>– indehaverens eneret til kommerciel udnyttelse</a:t>
            </a:r>
          </a:p>
          <a:p>
            <a:endParaRPr lang="da-DK" sz="1000" dirty="0" smtClean="0">
              <a:cs typeface="Arial" pitchFamily="34" charset="0"/>
            </a:endParaRPr>
          </a:p>
          <a:p>
            <a:r>
              <a:rPr lang="da-DK" sz="2800" b="1" dirty="0" smtClean="0">
                <a:cs typeface="Arial" pitchFamily="34" charset="0"/>
              </a:rPr>
              <a:t>Krænkelse</a:t>
            </a:r>
            <a:r>
              <a:rPr lang="da-DK" sz="2800" dirty="0" smtClean="0">
                <a:cs typeface="Arial" pitchFamily="34" charset="0"/>
              </a:rPr>
              <a:t> af en immaterielrettighed kan medføre bødestraf til krænkeren og erstatning til den krænkede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>
                <a:cs typeface="Arial" pitchFamily="34" charset="0"/>
              </a:rPr>
              <a:t>P</a:t>
            </a:r>
            <a:r>
              <a:rPr lang="da-DK" sz="2800" dirty="0" smtClean="0">
                <a:cs typeface="Arial" pitchFamily="34" charset="0"/>
              </a:rPr>
              <a:t>lagiater er i strid med OHL § 2 og MFL § 1, </a:t>
            </a:r>
            <a:r>
              <a:rPr lang="da-DK" sz="2400" dirty="0" smtClean="0">
                <a:cs typeface="Arial" pitchFamily="34" charset="0"/>
              </a:rPr>
              <a:t>se fx U2002.1715/2H – Blev ”Myren” krænket – bog s. 276 og U1992.909SH – Superellipsebordet, bog s. 277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1. Ophavsret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7294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Ophavsretsloven (OHL) – beskytter bl.a.</a:t>
            </a:r>
          </a:p>
          <a:p>
            <a:pPr marL="457200" indent="-457200">
              <a:buFont typeface="Arial"/>
              <a:buChar char="•"/>
            </a:pPr>
            <a:r>
              <a:rPr lang="da-DK" sz="3200" dirty="0" smtClean="0">
                <a:cs typeface="Arial" pitchFamily="34" charset="0"/>
              </a:rPr>
              <a:t>Litterære værker, musik, sceneværker, film, foto, bygningskunst og brugskunst, billedkunst, kort, tegninger, IT-programmer</a:t>
            </a:r>
          </a:p>
          <a:p>
            <a:endParaRPr lang="da-DK" sz="1000" dirty="0" smtClean="0">
              <a:cs typeface="Arial" pitchFamily="34" charset="0"/>
            </a:endParaRPr>
          </a:p>
          <a:p>
            <a:r>
              <a:rPr lang="da-DK" sz="3200" b="1" dirty="0">
                <a:cs typeface="Arial" pitchFamily="34" charset="0"/>
              </a:rPr>
              <a:t>Ophavsretten kan overdrages og </a:t>
            </a:r>
            <a:r>
              <a:rPr lang="da-DK" sz="3200" b="1" dirty="0" smtClean="0">
                <a:cs typeface="Arial" pitchFamily="34" charset="0"/>
              </a:rPr>
              <a:t>sælges</a:t>
            </a:r>
          </a:p>
          <a:p>
            <a:endParaRPr lang="da-DK" sz="1000" b="1" dirty="0" smtClean="0">
              <a:cs typeface="Arial" pitchFamily="34" charset="0"/>
            </a:endParaRPr>
          </a:p>
          <a:p>
            <a:r>
              <a:rPr lang="da-DK" sz="3200" b="1" dirty="0" smtClean="0">
                <a:cs typeface="Arial" pitchFamily="34" charset="0"/>
              </a:rPr>
              <a:t>Ophavsretten stiftes ved værkets frembringelse</a:t>
            </a:r>
            <a:r>
              <a:rPr lang="da-DK" sz="3200" dirty="0" smtClean="0">
                <a:cs typeface="Arial" pitchFamily="34" charset="0"/>
              </a:rPr>
              <a:t> – kræver ikke registrering for at være beskyttet</a:t>
            </a:r>
          </a:p>
          <a:p>
            <a:pPr marL="457200" indent="-457200">
              <a:buFont typeface="Arial"/>
              <a:buChar char="•"/>
            </a:pPr>
            <a:r>
              <a:rPr lang="da-DK" sz="3200" dirty="0" smtClean="0">
                <a:cs typeface="Arial" pitchFamily="34" charset="0"/>
              </a:rPr>
              <a:t>Betingelser:</a:t>
            </a:r>
          </a:p>
          <a:p>
            <a:pPr marL="914400" lvl="1" indent="-457200">
              <a:buFont typeface="Arial"/>
              <a:buChar char="•"/>
            </a:pPr>
            <a:r>
              <a:rPr lang="da-DK" sz="3200" dirty="0" smtClean="0">
                <a:cs typeface="Arial" pitchFamily="34" charset="0"/>
              </a:rPr>
              <a:t>Værkshøjde – særpræg og originalitet</a:t>
            </a:r>
          </a:p>
          <a:p>
            <a:pPr marL="914400" lvl="1" indent="-457200">
              <a:buFont typeface="Arial"/>
              <a:buChar char="•"/>
            </a:pPr>
            <a:endParaRPr lang="da-DK" sz="3200" dirty="0" smtClean="0">
              <a:cs typeface="Arial" pitchFamily="34" charset="0"/>
            </a:endParaRPr>
          </a:p>
          <a:p>
            <a:pPr marL="914400" lvl="1" indent="-457200">
              <a:buFont typeface="Arial"/>
              <a:buChar char="•"/>
            </a:pPr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1. Ophavsret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4708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>
                <a:cs typeface="Arial" pitchFamily="34" charset="0"/>
              </a:rPr>
              <a:t>Ophavsmanden:  Skaberen af værket</a:t>
            </a:r>
            <a:endParaRPr lang="da-DK" sz="2800" b="1" dirty="0">
              <a:cs typeface="Arial" pitchFamily="34" charset="0"/>
            </a:endParaRP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Der kan være mere end én ophavsmand til et værk</a:t>
            </a:r>
          </a:p>
          <a:p>
            <a:endParaRPr lang="da-DK" sz="1000" b="1" dirty="0" smtClean="0">
              <a:cs typeface="Arial" pitchFamily="34" charset="0"/>
            </a:endParaRPr>
          </a:p>
          <a:p>
            <a:r>
              <a:rPr lang="da-DK" sz="2800" b="1" dirty="0" smtClean="0">
                <a:cs typeface="Arial" pitchFamily="34" charset="0"/>
              </a:rPr>
              <a:t>Respektere ”</a:t>
            </a:r>
            <a:r>
              <a:rPr lang="da-DK" sz="2800" b="1" dirty="0" err="1" smtClean="0">
                <a:cs typeface="Arial" pitchFamily="34" charset="0"/>
              </a:rPr>
              <a:t>droit</a:t>
            </a:r>
            <a:r>
              <a:rPr lang="da-DK" sz="2800" b="1" dirty="0" smtClean="0">
                <a:cs typeface="Arial" pitchFamily="34" charset="0"/>
              </a:rPr>
              <a:t> moral”- faderskabsret: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Navn på ophavsmand skal nævnes ved offentliggørelse/brug af værket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Respekt for værket – ikke ændre det på en måde som krænker ophavsmanden</a:t>
            </a:r>
          </a:p>
          <a:p>
            <a:endParaRPr lang="da-DK" sz="1000" dirty="0" smtClean="0">
              <a:cs typeface="Arial" pitchFamily="34" charset="0"/>
            </a:endParaRPr>
          </a:p>
          <a:p>
            <a:r>
              <a:rPr lang="da-DK" sz="2800" b="1" dirty="0" smtClean="0">
                <a:cs typeface="Arial" pitchFamily="34" charset="0"/>
              </a:rPr>
              <a:t>Gyldighedstid: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Ophavsretten gælder 70 år efter ophavsmandens død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err="1" smtClean="0">
                <a:cs typeface="Arial" pitchFamily="34" charset="0"/>
              </a:rPr>
              <a:t>Droit</a:t>
            </a:r>
            <a:r>
              <a:rPr lang="da-DK" sz="2800" dirty="0" smtClean="0">
                <a:cs typeface="Arial" pitchFamily="34" charset="0"/>
              </a:rPr>
              <a:t> moral/navngivning gælder udover de 70 år</a:t>
            </a:r>
          </a:p>
        </p:txBody>
      </p:sp>
    </p:spTree>
    <p:extLst>
      <p:ext uri="{BB962C8B-B14F-4D97-AF65-F5344CB8AC3E}">
        <p14:creationId xmlns:p14="http://schemas.microsoft.com/office/powerpoint/2010/main" val="201294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 Ophavsret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Eneretten, jf. OHL § 2 og 3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7386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>
                <a:cs typeface="Arial" pitchFamily="34" charset="0"/>
              </a:rPr>
              <a:t>Eneretten består af: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Eksemplar- og ændringsret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Spredningsret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Fremvisnings- og fremførelsesret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Faderskabsret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Respektret</a:t>
            </a:r>
          </a:p>
          <a:p>
            <a:endParaRPr lang="da-DK" sz="1000" dirty="0">
              <a:cs typeface="Arial" pitchFamily="34" charset="0"/>
            </a:endParaRPr>
          </a:p>
          <a:p>
            <a:r>
              <a:rPr lang="da-DK" sz="2800" b="1" dirty="0" smtClean="0">
                <a:cs typeface="Arial" pitchFamily="34" charset="0"/>
              </a:rPr>
              <a:t>Hovedregel: Tilladelse fra ophavsmanden skal </a:t>
            </a:r>
            <a:r>
              <a:rPr lang="da-DK" sz="2800" b="1" dirty="0">
                <a:cs typeface="Arial" pitchFamily="34" charset="0"/>
              </a:rPr>
              <a:t>i</a:t>
            </a:r>
            <a:r>
              <a:rPr lang="da-DK" sz="2800" b="1" dirty="0" smtClean="0">
                <a:cs typeface="Arial" pitchFamily="34" charset="0"/>
              </a:rPr>
              <a:t>ndhentes</a:t>
            </a:r>
            <a:r>
              <a:rPr lang="da-DK" sz="2800" dirty="0" smtClean="0">
                <a:cs typeface="Arial" pitchFamily="34" charset="0"/>
              </a:rPr>
              <a:t>, hvis andre ønsker at bruge værket på en måde som berører ophavsmandens rettigheder.</a:t>
            </a:r>
          </a:p>
          <a:p>
            <a:endParaRPr lang="da-DK" sz="1000" dirty="0" smtClean="0">
              <a:cs typeface="Arial" pitchFamily="34" charset="0"/>
            </a:endParaRPr>
          </a:p>
          <a:p>
            <a:r>
              <a:rPr lang="da-DK" sz="2800" dirty="0" smtClean="0">
                <a:cs typeface="Arial" pitchFamily="34" charset="0"/>
              </a:rPr>
              <a:t>Indhentes tilladelse ikke, kan der være tale om en krænkelse.</a:t>
            </a:r>
          </a:p>
          <a:p>
            <a:pPr marL="914400" lvl="1" indent="-457200">
              <a:buFont typeface="Arial"/>
              <a:buChar char="•"/>
            </a:pPr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25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 Ophavsret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Eneretten, jf. OHL § 2 og 3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>
                <a:cs typeface="Arial" pitchFamily="34" charset="0"/>
              </a:rPr>
              <a:t>Fravigelse af eneretten kan ske i nogle tilfælde, fx:</a:t>
            </a:r>
            <a:endParaRPr lang="da-DK" sz="2800" b="1" dirty="0">
              <a:cs typeface="Arial" pitchFamily="34" charset="0"/>
            </a:endParaRP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Kopiering til privat brug, jf. OHL § 12, stk. 1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Kopiering til undervisning </a:t>
            </a:r>
            <a:r>
              <a:rPr lang="da-DK" sz="2800" dirty="0" err="1" smtClean="0">
                <a:cs typeface="Arial" pitchFamily="34" charset="0"/>
              </a:rPr>
              <a:t>iht</a:t>
            </a:r>
            <a:r>
              <a:rPr lang="da-DK" sz="2800" dirty="0" smtClean="0">
                <a:cs typeface="Arial" pitchFamily="34" charset="0"/>
              </a:rPr>
              <a:t> aftalelicens, jf. OHL § 13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Kopiering af faglige artikler til intern brug i virksomheder og offentlige institutioner </a:t>
            </a:r>
            <a:r>
              <a:rPr lang="da-DK" sz="2800" dirty="0" err="1" smtClean="0">
                <a:cs typeface="Arial" pitchFamily="34" charset="0"/>
              </a:rPr>
              <a:t>iht</a:t>
            </a:r>
            <a:r>
              <a:rPr lang="da-DK" sz="2800" dirty="0" smtClean="0">
                <a:cs typeface="Arial" pitchFamily="34" charset="0"/>
              </a:rPr>
              <a:t> aftalelicens, jf. OHL § 14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Fremstilling af lysbøger til syns- og læsehandicappede, jf. OHL § 17</a:t>
            </a:r>
          </a:p>
          <a:p>
            <a:pPr marL="457200" indent="-457200">
              <a:buFont typeface="Arial"/>
              <a:buChar char="•"/>
            </a:pPr>
            <a:r>
              <a:rPr lang="da-DK" sz="2800" dirty="0" smtClean="0">
                <a:cs typeface="Arial" pitchFamily="34" charset="0"/>
              </a:rPr>
              <a:t>Citere et værk </a:t>
            </a:r>
            <a:r>
              <a:rPr lang="da-DK" sz="2800" dirty="0" err="1" smtClean="0">
                <a:cs typeface="Arial" pitchFamily="34" charset="0"/>
              </a:rPr>
              <a:t>iht</a:t>
            </a:r>
            <a:r>
              <a:rPr lang="da-DK" sz="2800" dirty="0" smtClean="0">
                <a:cs typeface="Arial" pitchFamily="34" charset="0"/>
              </a:rPr>
              <a:t> god skik, jf. OHL § 22</a:t>
            </a:r>
          </a:p>
        </p:txBody>
      </p:sp>
    </p:spTree>
    <p:extLst>
      <p:ext uri="{BB962C8B-B14F-4D97-AF65-F5344CB8AC3E}">
        <p14:creationId xmlns:p14="http://schemas.microsoft.com/office/powerpoint/2010/main" val="367003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 Ophavsret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Eneretten - ansatte ophavsmænd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000" b="1" dirty="0" smtClean="0">
                <a:cs typeface="Arial" pitchFamily="34" charset="0"/>
              </a:rPr>
              <a:t>Ansatte </a:t>
            </a:r>
            <a:r>
              <a:rPr lang="da-DK" sz="3000" b="1" dirty="0">
                <a:cs typeface="Arial" pitchFamily="34" charset="0"/>
              </a:rPr>
              <a:t>ophavsmænd</a:t>
            </a:r>
            <a:r>
              <a:rPr lang="da-DK" sz="3000" dirty="0">
                <a:cs typeface="Arial" pitchFamily="34" charset="0"/>
              </a:rPr>
              <a:t>: </a:t>
            </a:r>
            <a:endParaRPr lang="da-DK" sz="3000" dirty="0" smtClean="0">
              <a:cs typeface="Arial" pitchFamily="34" charset="0"/>
            </a:endParaRPr>
          </a:p>
          <a:p>
            <a:r>
              <a:rPr lang="da-DK" sz="3000" dirty="0" smtClean="0">
                <a:cs typeface="Arial" pitchFamily="34" charset="0"/>
              </a:rPr>
              <a:t>Ifølge retspraksis overgår en </a:t>
            </a:r>
            <a:r>
              <a:rPr lang="da-DK" sz="3000" dirty="0">
                <a:cs typeface="Arial" pitchFamily="34" charset="0"/>
              </a:rPr>
              <a:t>ansats værk </a:t>
            </a:r>
            <a:r>
              <a:rPr lang="da-DK" sz="3000" dirty="0" smtClean="0">
                <a:cs typeface="Arial" pitchFamily="34" charset="0"/>
              </a:rPr>
              <a:t>til </a:t>
            </a:r>
            <a:r>
              <a:rPr lang="da-DK" sz="3000" dirty="0">
                <a:cs typeface="Arial" pitchFamily="34" charset="0"/>
              </a:rPr>
              <a:t>arbejdsgiveren hvis:</a:t>
            </a:r>
          </a:p>
          <a:p>
            <a:pPr marL="457200" indent="-457200">
              <a:buFont typeface="Arial"/>
              <a:buChar char="•"/>
            </a:pPr>
            <a:r>
              <a:rPr lang="da-DK" sz="3000" dirty="0">
                <a:cs typeface="Arial" pitchFamily="34" charset="0"/>
              </a:rPr>
              <a:t>Ansættelsesforholdet har en fast karakter – ej freelance</a:t>
            </a:r>
          </a:p>
          <a:p>
            <a:pPr marL="457200" indent="-457200">
              <a:buFont typeface="Arial"/>
              <a:buChar char="•"/>
            </a:pPr>
            <a:r>
              <a:rPr lang="da-DK" sz="3000" dirty="0">
                <a:cs typeface="Arial" pitchFamily="34" charset="0"/>
              </a:rPr>
              <a:t>Overdragelse/udnyttelsen af værket er nødvendig for virksomhedens daglige drift.</a:t>
            </a:r>
          </a:p>
          <a:p>
            <a:endParaRPr lang="da-DK" sz="28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37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 Ophavsret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International ophavsret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000" dirty="0" smtClean="0">
                <a:cs typeface="Arial" pitchFamily="34" charset="0"/>
              </a:rPr>
              <a:t>Berner-konventionen – ophavsrettens internationale grundlov  suppleret af flere nyere fx</a:t>
            </a:r>
          </a:p>
          <a:p>
            <a:endParaRPr lang="da-DK" sz="3000" dirty="0" smtClean="0">
              <a:cs typeface="Arial" pitchFamily="34" charset="0"/>
            </a:endParaRPr>
          </a:p>
          <a:p>
            <a:pPr marL="457200" indent="-457200">
              <a:buFont typeface="Arial"/>
              <a:buChar char="•"/>
            </a:pPr>
            <a:r>
              <a:rPr lang="da-DK" sz="3000" dirty="0" smtClean="0">
                <a:cs typeface="Arial" pitchFamily="34" charset="0"/>
              </a:rPr>
              <a:t>WIPO Copyright </a:t>
            </a:r>
            <a:r>
              <a:rPr lang="da-DK" sz="3000" dirty="0" err="1" smtClean="0">
                <a:cs typeface="Arial" pitchFamily="34" charset="0"/>
              </a:rPr>
              <a:t>Treaty</a:t>
            </a:r>
            <a:endParaRPr lang="da-DK" sz="3000" dirty="0" smtClean="0">
              <a:cs typeface="Arial" pitchFamily="34" charset="0"/>
            </a:endParaRPr>
          </a:p>
          <a:p>
            <a:pPr marL="457200" indent="-457200">
              <a:buFont typeface="Arial"/>
              <a:buChar char="•"/>
            </a:pPr>
            <a:r>
              <a:rPr lang="da-DK" sz="3000" dirty="0" smtClean="0">
                <a:cs typeface="Arial" pitchFamily="34" charset="0"/>
              </a:rPr>
              <a:t>WIPO Performances and </a:t>
            </a:r>
            <a:r>
              <a:rPr lang="da-DK" sz="3000" dirty="0" err="1" smtClean="0">
                <a:cs typeface="Arial" pitchFamily="34" charset="0"/>
              </a:rPr>
              <a:t>Phonograms</a:t>
            </a:r>
            <a:r>
              <a:rPr lang="da-DK" sz="3000" dirty="0" smtClean="0">
                <a:cs typeface="Arial" pitchFamily="34" charset="0"/>
              </a:rPr>
              <a:t> </a:t>
            </a:r>
            <a:r>
              <a:rPr lang="da-DK" sz="3000" dirty="0" err="1" smtClean="0">
                <a:cs typeface="Arial" pitchFamily="34" charset="0"/>
              </a:rPr>
              <a:t>Treaty</a:t>
            </a:r>
            <a:endParaRPr lang="da-DK" sz="3000" dirty="0" smtClean="0">
              <a:cs typeface="Arial" pitchFamily="34" charset="0"/>
            </a:endParaRPr>
          </a:p>
          <a:p>
            <a:endParaRPr lang="da-DK" sz="3000" b="1" dirty="0">
              <a:cs typeface="Arial" pitchFamily="34" charset="0"/>
            </a:endParaRPr>
          </a:p>
          <a:p>
            <a:r>
              <a:rPr lang="da-DK" sz="3000" dirty="0" smtClean="0">
                <a:cs typeface="Arial" pitchFamily="34" charset="0"/>
              </a:rPr>
              <a:t>WIPO har blandt andet til formål at styrke det internationale samarbejde for beskyttelse af immaterielle rettigheder – se </a:t>
            </a:r>
            <a:r>
              <a:rPr lang="da-DK" sz="3000" dirty="0" smtClean="0">
                <a:cs typeface="Arial" pitchFamily="34" charset="0"/>
                <a:hlinkClick r:id="rId6"/>
              </a:rPr>
              <a:t>www.wipo.int</a:t>
            </a:r>
            <a:endParaRPr lang="da-DK" sz="3000" dirty="0" smtClean="0">
              <a:cs typeface="Arial" pitchFamily="34" charset="0"/>
            </a:endParaRPr>
          </a:p>
          <a:p>
            <a:endParaRPr lang="da-DK" sz="3000" dirty="0" smtClean="0">
              <a:cs typeface="Arial" pitchFamily="34" charset="0"/>
            </a:endParaRPr>
          </a:p>
          <a:p>
            <a:endParaRPr lang="da-DK" sz="3000" b="1" dirty="0">
              <a:cs typeface="Arial" pitchFamily="34" charset="0"/>
            </a:endParaRPr>
          </a:p>
          <a:p>
            <a:endParaRPr lang="da-DK" sz="2800" dirty="0" smtClean="0">
              <a:cs typeface="Arial" pitchFamily="34" charset="0"/>
            </a:endParaRPr>
          </a:p>
          <a:p>
            <a:endParaRPr lang="da-DK" sz="28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94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3501</TotalTime>
  <Words>1277</Words>
  <Application>Microsoft Office PowerPoint</Application>
  <PresentationFormat>Skærmshow (4:3)</PresentationFormat>
  <Paragraphs>197</Paragraphs>
  <Slides>20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20</vt:i4>
      </vt:variant>
    </vt:vector>
  </HeadingPairs>
  <TitlesOfParts>
    <vt:vector size="21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Dorte</dc:creator>
  <cp:lastModifiedBy> </cp:lastModifiedBy>
  <cp:revision>108</cp:revision>
  <dcterms:created xsi:type="dcterms:W3CDTF">2011-03-28T11:51:52Z</dcterms:created>
  <dcterms:modified xsi:type="dcterms:W3CDTF">2012-03-01T17:04:27Z</dcterms:modified>
</cp:coreProperties>
</file>